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sldIdLst>
    <p:sldId id="256" r:id="rId2"/>
    <p:sldId id="257" r:id="rId3"/>
    <p:sldId id="258" r:id="rId4"/>
    <p:sldId id="259" r:id="rId5"/>
    <p:sldId id="260" r:id="rId6"/>
    <p:sldId id="261" r:id="rId7"/>
    <p:sldId id="262" r:id="rId8"/>
    <p:sldId id="266" r:id="rId9"/>
    <p:sldId id="267" r:id="rId10"/>
    <p:sldId id="269" r:id="rId11"/>
    <p:sldId id="263" r:id="rId12"/>
    <p:sldId id="264" r:id="rId13"/>
    <p:sldId id="265"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1050;&#1085;&#1080;&#1075;&#1072;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bg-BG"/>
  <c:roundedCorners val="0"/>
  <mc:AlternateContent xmlns:mc="http://schemas.openxmlformats.org/markup-compatibility/2006">
    <mc:Choice xmlns:c14="http://schemas.microsoft.com/office/drawing/2007/8/2/chart" Requires="c14">
      <c14:style val="108"/>
    </mc:Choice>
    <mc:Fallback>
      <c:style val="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1824515911414685E-2"/>
          <c:y val="2.2575091183885614E-2"/>
          <c:w val="0.89761987582877423"/>
          <c:h val="0.61635555486908455"/>
        </c:manualLayout>
      </c:layout>
      <c:lineChart>
        <c:grouping val="standard"/>
        <c:varyColors val="0"/>
        <c:ser>
          <c:idx val="0"/>
          <c:order val="0"/>
          <c:tx>
            <c:strRef>
              <c:f>Лист2!$A$1</c:f>
              <c:strCache>
                <c:ptCount val="1"/>
                <c:pt idx="0">
                  <c:v>Forecast</c:v>
                </c:pt>
              </c:strCache>
            </c:strRef>
          </c:tx>
          <c:spPr>
            <a:ln w="22225" cap="rnd" cmpd="sng" algn="ctr">
              <a:solidFill>
                <a:schemeClr val="accent6">
                  <a:shade val="58000"/>
                </a:schemeClr>
              </a:solidFill>
              <a:round/>
            </a:ln>
            <a:effectLst/>
          </c:spPr>
          <c:marker>
            <c:symbol val="none"/>
          </c:marker>
          <c:cat>
            <c:strRef>
              <c:f>Лист2!$E$2:$E$133</c:f>
              <c:strCache>
                <c:ptCount val="132"/>
                <c:pt idx="0">
                  <c:v>JAN 2014</c:v>
                </c:pt>
                <c:pt idx="1">
                  <c:v>FEB 2014</c:v>
                </c:pt>
                <c:pt idx="2">
                  <c:v>MAR 2014</c:v>
                </c:pt>
                <c:pt idx="3">
                  <c:v>APR 2014</c:v>
                </c:pt>
                <c:pt idx="4">
                  <c:v>MAY 2014</c:v>
                </c:pt>
                <c:pt idx="5">
                  <c:v>JUN 2014</c:v>
                </c:pt>
                <c:pt idx="6">
                  <c:v>JUL 2014</c:v>
                </c:pt>
                <c:pt idx="7">
                  <c:v>AUG 2014</c:v>
                </c:pt>
                <c:pt idx="8">
                  <c:v>SEP 2014</c:v>
                </c:pt>
                <c:pt idx="9">
                  <c:v>OCT 2014</c:v>
                </c:pt>
                <c:pt idx="10">
                  <c:v>NOV 2014</c:v>
                </c:pt>
                <c:pt idx="11">
                  <c:v>DEC 2014</c:v>
                </c:pt>
                <c:pt idx="12">
                  <c:v>JAN 2015</c:v>
                </c:pt>
                <c:pt idx="13">
                  <c:v>FEB 2015</c:v>
                </c:pt>
                <c:pt idx="14">
                  <c:v>MAR 2015</c:v>
                </c:pt>
                <c:pt idx="15">
                  <c:v>APR 2015</c:v>
                </c:pt>
                <c:pt idx="16">
                  <c:v>MAY 2015</c:v>
                </c:pt>
                <c:pt idx="17">
                  <c:v>JUN 2015</c:v>
                </c:pt>
                <c:pt idx="18">
                  <c:v>JUL 2015</c:v>
                </c:pt>
                <c:pt idx="19">
                  <c:v>AUG 2015</c:v>
                </c:pt>
                <c:pt idx="20">
                  <c:v>SEP 2015</c:v>
                </c:pt>
                <c:pt idx="21">
                  <c:v>OCT 2015</c:v>
                </c:pt>
                <c:pt idx="22">
                  <c:v>NOV 2015</c:v>
                </c:pt>
                <c:pt idx="23">
                  <c:v>DEC 2015</c:v>
                </c:pt>
                <c:pt idx="24">
                  <c:v>JAN 2016</c:v>
                </c:pt>
                <c:pt idx="25">
                  <c:v>FEB 2016</c:v>
                </c:pt>
                <c:pt idx="26">
                  <c:v>MAR 2016</c:v>
                </c:pt>
                <c:pt idx="27">
                  <c:v>APR 2016</c:v>
                </c:pt>
                <c:pt idx="28">
                  <c:v>MAY 2016</c:v>
                </c:pt>
                <c:pt idx="29">
                  <c:v>JUN 2016</c:v>
                </c:pt>
                <c:pt idx="30">
                  <c:v>JUL 2016</c:v>
                </c:pt>
                <c:pt idx="31">
                  <c:v>AUG 2016</c:v>
                </c:pt>
                <c:pt idx="32">
                  <c:v>SEP 2016</c:v>
                </c:pt>
                <c:pt idx="33">
                  <c:v>OCT 2016</c:v>
                </c:pt>
                <c:pt idx="34">
                  <c:v>NOV 2016</c:v>
                </c:pt>
                <c:pt idx="35">
                  <c:v>DEC 2016</c:v>
                </c:pt>
                <c:pt idx="36">
                  <c:v>JAN 2017</c:v>
                </c:pt>
                <c:pt idx="37">
                  <c:v>FEB 2017</c:v>
                </c:pt>
                <c:pt idx="38">
                  <c:v>MAR 2017</c:v>
                </c:pt>
                <c:pt idx="39">
                  <c:v>APR 2017</c:v>
                </c:pt>
                <c:pt idx="40">
                  <c:v>MAY 2017</c:v>
                </c:pt>
                <c:pt idx="41">
                  <c:v>JUN 2017</c:v>
                </c:pt>
                <c:pt idx="42">
                  <c:v>JUL 2017</c:v>
                </c:pt>
                <c:pt idx="43">
                  <c:v>AUG 2017</c:v>
                </c:pt>
                <c:pt idx="44">
                  <c:v>SEP 2017</c:v>
                </c:pt>
                <c:pt idx="45">
                  <c:v>OCT 2017</c:v>
                </c:pt>
                <c:pt idx="46">
                  <c:v>NOV 2017</c:v>
                </c:pt>
                <c:pt idx="47">
                  <c:v>DEC 2017</c:v>
                </c:pt>
                <c:pt idx="48">
                  <c:v>JAN 2018</c:v>
                </c:pt>
                <c:pt idx="49">
                  <c:v>FEB 2018</c:v>
                </c:pt>
                <c:pt idx="50">
                  <c:v>MAR 2018</c:v>
                </c:pt>
                <c:pt idx="51">
                  <c:v>APR 2018</c:v>
                </c:pt>
                <c:pt idx="52">
                  <c:v>MAY 2018</c:v>
                </c:pt>
                <c:pt idx="53">
                  <c:v>JUN 2018</c:v>
                </c:pt>
                <c:pt idx="54">
                  <c:v>JUL 2018</c:v>
                </c:pt>
                <c:pt idx="55">
                  <c:v>AUG 2018</c:v>
                </c:pt>
                <c:pt idx="56">
                  <c:v>SEP 2018</c:v>
                </c:pt>
                <c:pt idx="57">
                  <c:v>OCT 2018</c:v>
                </c:pt>
                <c:pt idx="58">
                  <c:v>NOV 2018</c:v>
                </c:pt>
                <c:pt idx="59">
                  <c:v>DEC 2018</c:v>
                </c:pt>
                <c:pt idx="60">
                  <c:v>JAN 2019</c:v>
                </c:pt>
                <c:pt idx="61">
                  <c:v>FEB 2019</c:v>
                </c:pt>
                <c:pt idx="62">
                  <c:v>MAR 2019</c:v>
                </c:pt>
                <c:pt idx="63">
                  <c:v>APR 2019</c:v>
                </c:pt>
                <c:pt idx="64">
                  <c:v>MAY 2019</c:v>
                </c:pt>
                <c:pt idx="65">
                  <c:v>JUN 2019</c:v>
                </c:pt>
                <c:pt idx="66">
                  <c:v>JUL 2019</c:v>
                </c:pt>
                <c:pt idx="67">
                  <c:v>AUG 2019</c:v>
                </c:pt>
                <c:pt idx="68">
                  <c:v>SEP 2019</c:v>
                </c:pt>
                <c:pt idx="69">
                  <c:v>OCT 2019</c:v>
                </c:pt>
                <c:pt idx="70">
                  <c:v>NOV 2019</c:v>
                </c:pt>
                <c:pt idx="71">
                  <c:v>DEC 2019</c:v>
                </c:pt>
                <c:pt idx="72">
                  <c:v>JAN 2020</c:v>
                </c:pt>
                <c:pt idx="73">
                  <c:v>FEB 2020</c:v>
                </c:pt>
                <c:pt idx="74">
                  <c:v>MAR 2020</c:v>
                </c:pt>
                <c:pt idx="75">
                  <c:v>APR 2020</c:v>
                </c:pt>
                <c:pt idx="76">
                  <c:v>MAY 2020</c:v>
                </c:pt>
                <c:pt idx="77">
                  <c:v>JUN 2020</c:v>
                </c:pt>
                <c:pt idx="78">
                  <c:v>JUL 2020</c:v>
                </c:pt>
                <c:pt idx="79">
                  <c:v>AUG 2020</c:v>
                </c:pt>
                <c:pt idx="80">
                  <c:v>SEP 2020</c:v>
                </c:pt>
                <c:pt idx="81">
                  <c:v>OCT 2020</c:v>
                </c:pt>
                <c:pt idx="82">
                  <c:v>NOV 2020</c:v>
                </c:pt>
                <c:pt idx="83">
                  <c:v>DEC 2020</c:v>
                </c:pt>
                <c:pt idx="84">
                  <c:v>JAN 2021</c:v>
                </c:pt>
                <c:pt idx="85">
                  <c:v>FEB 2021</c:v>
                </c:pt>
                <c:pt idx="86">
                  <c:v>MAR 2021</c:v>
                </c:pt>
                <c:pt idx="87">
                  <c:v>APR 2021</c:v>
                </c:pt>
                <c:pt idx="88">
                  <c:v>MAY 2021</c:v>
                </c:pt>
                <c:pt idx="89">
                  <c:v>JUN 2021</c:v>
                </c:pt>
                <c:pt idx="90">
                  <c:v>JUL 2021</c:v>
                </c:pt>
                <c:pt idx="91">
                  <c:v>AUG 2021</c:v>
                </c:pt>
                <c:pt idx="92">
                  <c:v>SEP 2021</c:v>
                </c:pt>
                <c:pt idx="93">
                  <c:v>OCT 2021</c:v>
                </c:pt>
                <c:pt idx="94">
                  <c:v>NOV 2021</c:v>
                </c:pt>
                <c:pt idx="95">
                  <c:v>DEC 2021</c:v>
                </c:pt>
                <c:pt idx="96">
                  <c:v>JAN 2022</c:v>
                </c:pt>
                <c:pt idx="97">
                  <c:v>FEB 2022</c:v>
                </c:pt>
                <c:pt idx="98">
                  <c:v>MAR 2022</c:v>
                </c:pt>
                <c:pt idx="99">
                  <c:v>APR 2022</c:v>
                </c:pt>
                <c:pt idx="100">
                  <c:v>MAY 2022</c:v>
                </c:pt>
                <c:pt idx="101">
                  <c:v>JUN 2022</c:v>
                </c:pt>
                <c:pt idx="102">
                  <c:v>JUL 2022</c:v>
                </c:pt>
                <c:pt idx="103">
                  <c:v>AUG 2022</c:v>
                </c:pt>
                <c:pt idx="104">
                  <c:v>SEP 2022</c:v>
                </c:pt>
                <c:pt idx="105">
                  <c:v>OCT 2022</c:v>
                </c:pt>
                <c:pt idx="106">
                  <c:v>NOV 2022</c:v>
                </c:pt>
                <c:pt idx="107">
                  <c:v>DEC 2022</c:v>
                </c:pt>
                <c:pt idx="108">
                  <c:v>JAN 2023</c:v>
                </c:pt>
                <c:pt idx="109">
                  <c:v>FEB 2023</c:v>
                </c:pt>
                <c:pt idx="110">
                  <c:v>MAR 2023</c:v>
                </c:pt>
                <c:pt idx="111">
                  <c:v>APR 2023</c:v>
                </c:pt>
                <c:pt idx="112">
                  <c:v>MAY 2023</c:v>
                </c:pt>
                <c:pt idx="113">
                  <c:v>JUN 2023</c:v>
                </c:pt>
                <c:pt idx="114">
                  <c:v>JUL 2023</c:v>
                </c:pt>
                <c:pt idx="115">
                  <c:v>AUG 2023</c:v>
                </c:pt>
                <c:pt idx="116">
                  <c:v>SEP 2023</c:v>
                </c:pt>
                <c:pt idx="117">
                  <c:v>OCT 2023</c:v>
                </c:pt>
                <c:pt idx="118">
                  <c:v>NOV 2023</c:v>
                </c:pt>
                <c:pt idx="119">
                  <c:v>DEC 2023</c:v>
                </c:pt>
                <c:pt idx="120">
                  <c:v>JAN 2024</c:v>
                </c:pt>
                <c:pt idx="121">
                  <c:v>FEB 2024</c:v>
                </c:pt>
                <c:pt idx="122">
                  <c:v>MAR 2024</c:v>
                </c:pt>
                <c:pt idx="123">
                  <c:v>APR 2024</c:v>
                </c:pt>
                <c:pt idx="124">
                  <c:v>MAY 2024</c:v>
                </c:pt>
                <c:pt idx="125">
                  <c:v>JUN 2024</c:v>
                </c:pt>
                <c:pt idx="126">
                  <c:v>JUL 2024</c:v>
                </c:pt>
                <c:pt idx="127">
                  <c:v>AUG 2024</c:v>
                </c:pt>
                <c:pt idx="128">
                  <c:v>SEP 2024</c:v>
                </c:pt>
                <c:pt idx="129">
                  <c:v>OCT 2024</c:v>
                </c:pt>
                <c:pt idx="130">
                  <c:v>NOV 2024</c:v>
                </c:pt>
                <c:pt idx="131">
                  <c:v>DEC 2024</c:v>
                </c:pt>
              </c:strCache>
            </c:strRef>
          </c:cat>
          <c:val>
            <c:numRef>
              <c:f>Лист2!$A$2:$A$133</c:f>
              <c:numCache>
                <c:formatCode>General</c:formatCode>
                <c:ptCount val="132"/>
                <c:pt idx="108">
                  <c:v>46.22</c:v>
                </c:pt>
                <c:pt idx="109">
                  <c:v>46.09</c:v>
                </c:pt>
                <c:pt idx="110">
                  <c:v>47.63</c:v>
                </c:pt>
                <c:pt idx="111">
                  <c:v>46.29</c:v>
                </c:pt>
                <c:pt idx="112">
                  <c:v>46.95</c:v>
                </c:pt>
                <c:pt idx="113">
                  <c:v>46.75</c:v>
                </c:pt>
                <c:pt idx="114">
                  <c:v>44.73</c:v>
                </c:pt>
                <c:pt idx="115">
                  <c:v>43.81</c:v>
                </c:pt>
                <c:pt idx="116">
                  <c:v>45.92</c:v>
                </c:pt>
                <c:pt idx="117">
                  <c:v>46.35</c:v>
                </c:pt>
                <c:pt idx="118">
                  <c:v>47.72</c:v>
                </c:pt>
                <c:pt idx="119">
                  <c:v>49.08</c:v>
                </c:pt>
                <c:pt idx="120">
                  <c:v>49.13</c:v>
                </c:pt>
                <c:pt idx="121">
                  <c:v>48.98</c:v>
                </c:pt>
                <c:pt idx="122">
                  <c:v>50.59</c:v>
                </c:pt>
                <c:pt idx="123">
                  <c:v>49.16</c:v>
                </c:pt>
                <c:pt idx="124">
                  <c:v>49.84</c:v>
                </c:pt>
                <c:pt idx="125">
                  <c:v>49.61</c:v>
                </c:pt>
                <c:pt idx="126">
                  <c:v>47.46</c:v>
                </c:pt>
                <c:pt idx="127">
                  <c:v>46.47</c:v>
                </c:pt>
                <c:pt idx="128">
                  <c:v>48.69</c:v>
                </c:pt>
                <c:pt idx="129">
                  <c:v>49.14</c:v>
                </c:pt>
                <c:pt idx="130">
                  <c:v>50.57</c:v>
                </c:pt>
                <c:pt idx="131">
                  <c:v>51.99</c:v>
                </c:pt>
              </c:numCache>
            </c:numRef>
          </c:val>
          <c:smooth val="0"/>
          <c:extLst>
            <c:ext xmlns:c16="http://schemas.microsoft.com/office/drawing/2014/chart" uri="{C3380CC4-5D6E-409C-BE32-E72D297353CC}">
              <c16:uniqueId val="{00000000-56E5-4B5C-874A-51C83E511266}"/>
            </c:ext>
          </c:extLst>
        </c:ser>
        <c:ser>
          <c:idx val="1"/>
          <c:order val="1"/>
          <c:tx>
            <c:strRef>
              <c:f>Лист2!$B$1</c:f>
              <c:strCache>
                <c:ptCount val="1"/>
                <c:pt idx="0">
                  <c:v>Forecast_LCL</c:v>
                </c:pt>
              </c:strCache>
            </c:strRef>
          </c:tx>
          <c:spPr>
            <a:ln w="22225" cap="rnd" cmpd="sng" algn="ctr">
              <a:solidFill>
                <a:schemeClr val="accent6">
                  <a:shade val="86000"/>
                </a:schemeClr>
              </a:solidFill>
              <a:round/>
            </a:ln>
            <a:effectLst/>
          </c:spPr>
          <c:marker>
            <c:symbol val="none"/>
          </c:marker>
          <c:cat>
            <c:strRef>
              <c:f>Лист2!$E$2:$E$133</c:f>
              <c:strCache>
                <c:ptCount val="132"/>
                <c:pt idx="0">
                  <c:v>JAN 2014</c:v>
                </c:pt>
                <c:pt idx="1">
                  <c:v>FEB 2014</c:v>
                </c:pt>
                <c:pt idx="2">
                  <c:v>MAR 2014</c:v>
                </c:pt>
                <c:pt idx="3">
                  <c:v>APR 2014</c:v>
                </c:pt>
                <c:pt idx="4">
                  <c:v>MAY 2014</c:v>
                </c:pt>
                <c:pt idx="5">
                  <c:v>JUN 2014</c:v>
                </c:pt>
                <c:pt idx="6">
                  <c:v>JUL 2014</c:v>
                </c:pt>
                <c:pt idx="7">
                  <c:v>AUG 2014</c:v>
                </c:pt>
                <c:pt idx="8">
                  <c:v>SEP 2014</c:v>
                </c:pt>
                <c:pt idx="9">
                  <c:v>OCT 2014</c:v>
                </c:pt>
                <c:pt idx="10">
                  <c:v>NOV 2014</c:v>
                </c:pt>
                <c:pt idx="11">
                  <c:v>DEC 2014</c:v>
                </c:pt>
                <c:pt idx="12">
                  <c:v>JAN 2015</c:v>
                </c:pt>
                <c:pt idx="13">
                  <c:v>FEB 2015</c:v>
                </c:pt>
                <c:pt idx="14">
                  <c:v>MAR 2015</c:v>
                </c:pt>
                <c:pt idx="15">
                  <c:v>APR 2015</c:v>
                </c:pt>
                <c:pt idx="16">
                  <c:v>MAY 2015</c:v>
                </c:pt>
                <c:pt idx="17">
                  <c:v>JUN 2015</c:v>
                </c:pt>
                <c:pt idx="18">
                  <c:v>JUL 2015</c:v>
                </c:pt>
                <c:pt idx="19">
                  <c:v>AUG 2015</c:v>
                </c:pt>
                <c:pt idx="20">
                  <c:v>SEP 2015</c:v>
                </c:pt>
                <c:pt idx="21">
                  <c:v>OCT 2015</c:v>
                </c:pt>
                <c:pt idx="22">
                  <c:v>NOV 2015</c:v>
                </c:pt>
                <c:pt idx="23">
                  <c:v>DEC 2015</c:v>
                </c:pt>
                <c:pt idx="24">
                  <c:v>JAN 2016</c:v>
                </c:pt>
                <c:pt idx="25">
                  <c:v>FEB 2016</c:v>
                </c:pt>
                <c:pt idx="26">
                  <c:v>MAR 2016</c:v>
                </c:pt>
                <c:pt idx="27">
                  <c:v>APR 2016</c:v>
                </c:pt>
                <c:pt idx="28">
                  <c:v>MAY 2016</c:v>
                </c:pt>
                <c:pt idx="29">
                  <c:v>JUN 2016</c:v>
                </c:pt>
                <c:pt idx="30">
                  <c:v>JUL 2016</c:v>
                </c:pt>
                <c:pt idx="31">
                  <c:v>AUG 2016</c:v>
                </c:pt>
                <c:pt idx="32">
                  <c:v>SEP 2016</c:v>
                </c:pt>
                <c:pt idx="33">
                  <c:v>OCT 2016</c:v>
                </c:pt>
                <c:pt idx="34">
                  <c:v>NOV 2016</c:v>
                </c:pt>
                <c:pt idx="35">
                  <c:v>DEC 2016</c:v>
                </c:pt>
                <c:pt idx="36">
                  <c:v>JAN 2017</c:v>
                </c:pt>
                <c:pt idx="37">
                  <c:v>FEB 2017</c:v>
                </c:pt>
                <c:pt idx="38">
                  <c:v>MAR 2017</c:v>
                </c:pt>
                <c:pt idx="39">
                  <c:v>APR 2017</c:v>
                </c:pt>
                <c:pt idx="40">
                  <c:v>MAY 2017</c:v>
                </c:pt>
                <c:pt idx="41">
                  <c:v>JUN 2017</c:v>
                </c:pt>
                <c:pt idx="42">
                  <c:v>JUL 2017</c:v>
                </c:pt>
                <c:pt idx="43">
                  <c:v>AUG 2017</c:v>
                </c:pt>
                <c:pt idx="44">
                  <c:v>SEP 2017</c:v>
                </c:pt>
                <c:pt idx="45">
                  <c:v>OCT 2017</c:v>
                </c:pt>
                <c:pt idx="46">
                  <c:v>NOV 2017</c:v>
                </c:pt>
                <c:pt idx="47">
                  <c:v>DEC 2017</c:v>
                </c:pt>
                <c:pt idx="48">
                  <c:v>JAN 2018</c:v>
                </c:pt>
                <c:pt idx="49">
                  <c:v>FEB 2018</c:v>
                </c:pt>
                <c:pt idx="50">
                  <c:v>MAR 2018</c:v>
                </c:pt>
                <c:pt idx="51">
                  <c:v>APR 2018</c:v>
                </c:pt>
                <c:pt idx="52">
                  <c:v>MAY 2018</c:v>
                </c:pt>
                <c:pt idx="53">
                  <c:v>JUN 2018</c:v>
                </c:pt>
                <c:pt idx="54">
                  <c:v>JUL 2018</c:v>
                </c:pt>
                <c:pt idx="55">
                  <c:v>AUG 2018</c:v>
                </c:pt>
                <c:pt idx="56">
                  <c:v>SEP 2018</c:v>
                </c:pt>
                <c:pt idx="57">
                  <c:v>OCT 2018</c:v>
                </c:pt>
                <c:pt idx="58">
                  <c:v>NOV 2018</c:v>
                </c:pt>
                <c:pt idx="59">
                  <c:v>DEC 2018</c:v>
                </c:pt>
                <c:pt idx="60">
                  <c:v>JAN 2019</c:v>
                </c:pt>
                <c:pt idx="61">
                  <c:v>FEB 2019</c:v>
                </c:pt>
                <c:pt idx="62">
                  <c:v>MAR 2019</c:v>
                </c:pt>
                <c:pt idx="63">
                  <c:v>APR 2019</c:v>
                </c:pt>
                <c:pt idx="64">
                  <c:v>MAY 2019</c:v>
                </c:pt>
                <c:pt idx="65">
                  <c:v>JUN 2019</c:v>
                </c:pt>
                <c:pt idx="66">
                  <c:v>JUL 2019</c:v>
                </c:pt>
                <c:pt idx="67">
                  <c:v>AUG 2019</c:v>
                </c:pt>
                <c:pt idx="68">
                  <c:v>SEP 2019</c:v>
                </c:pt>
                <c:pt idx="69">
                  <c:v>OCT 2019</c:v>
                </c:pt>
                <c:pt idx="70">
                  <c:v>NOV 2019</c:v>
                </c:pt>
                <c:pt idx="71">
                  <c:v>DEC 2019</c:v>
                </c:pt>
                <c:pt idx="72">
                  <c:v>JAN 2020</c:v>
                </c:pt>
                <c:pt idx="73">
                  <c:v>FEB 2020</c:v>
                </c:pt>
                <c:pt idx="74">
                  <c:v>MAR 2020</c:v>
                </c:pt>
                <c:pt idx="75">
                  <c:v>APR 2020</c:v>
                </c:pt>
                <c:pt idx="76">
                  <c:v>MAY 2020</c:v>
                </c:pt>
                <c:pt idx="77">
                  <c:v>JUN 2020</c:v>
                </c:pt>
                <c:pt idx="78">
                  <c:v>JUL 2020</c:v>
                </c:pt>
                <c:pt idx="79">
                  <c:v>AUG 2020</c:v>
                </c:pt>
                <c:pt idx="80">
                  <c:v>SEP 2020</c:v>
                </c:pt>
                <c:pt idx="81">
                  <c:v>OCT 2020</c:v>
                </c:pt>
                <c:pt idx="82">
                  <c:v>NOV 2020</c:v>
                </c:pt>
                <c:pt idx="83">
                  <c:v>DEC 2020</c:v>
                </c:pt>
                <c:pt idx="84">
                  <c:v>JAN 2021</c:v>
                </c:pt>
                <c:pt idx="85">
                  <c:v>FEB 2021</c:v>
                </c:pt>
                <c:pt idx="86">
                  <c:v>MAR 2021</c:v>
                </c:pt>
                <c:pt idx="87">
                  <c:v>APR 2021</c:v>
                </c:pt>
                <c:pt idx="88">
                  <c:v>MAY 2021</c:v>
                </c:pt>
                <c:pt idx="89">
                  <c:v>JUN 2021</c:v>
                </c:pt>
                <c:pt idx="90">
                  <c:v>JUL 2021</c:v>
                </c:pt>
                <c:pt idx="91">
                  <c:v>AUG 2021</c:v>
                </c:pt>
                <c:pt idx="92">
                  <c:v>SEP 2021</c:v>
                </c:pt>
                <c:pt idx="93">
                  <c:v>OCT 2021</c:v>
                </c:pt>
                <c:pt idx="94">
                  <c:v>NOV 2021</c:v>
                </c:pt>
                <c:pt idx="95">
                  <c:v>DEC 2021</c:v>
                </c:pt>
                <c:pt idx="96">
                  <c:v>JAN 2022</c:v>
                </c:pt>
                <c:pt idx="97">
                  <c:v>FEB 2022</c:v>
                </c:pt>
                <c:pt idx="98">
                  <c:v>MAR 2022</c:v>
                </c:pt>
                <c:pt idx="99">
                  <c:v>APR 2022</c:v>
                </c:pt>
                <c:pt idx="100">
                  <c:v>MAY 2022</c:v>
                </c:pt>
                <c:pt idx="101">
                  <c:v>JUN 2022</c:v>
                </c:pt>
                <c:pt idx="102">
                  <c:v>JUL 2022</c:v>
                </c:pt>
                <c:pt idx="103">
                  <c:v>AUG 2022</c:v>
                </c:pt>
                <c:pt idx="104">
                  <c:v>SEP 2022</c:v>
                </c:pt>
                <c:pt idx="105">
                  <c:v>OCT 2022</c:v>
                </c:pt>
                <c:pt idx="106">
                  <c:v>NOV 2022</c:v>
                </c:pt>
                <c:pt idx="107">
                  <c:v>DEC 2022</c:v>
                </c:pt>
                <c:pt idx="108">
                  <c:v>JAN 2023</c:v>
                </c:pt>
                <c:pt idx="109">
                  <c:v>FEB 2023</c:v>
                </c:pt>
                <c:pt idx="110">
                  <c:v>MAR 2023</c:v>
                </c:pt>
                <c:pt idx="111">
                  <c:v>APR 2023</c:v>
                </c:pt>
                <c:pt idx="112">
                  <c:v>MAY 2023</c:v>
                </c:pt>
                <c:pt idx="113">
                  <c:v>JUN 2023</c:v>
                </c:pt>
                <c:pt idx="114">
                  <c:v>JUL 2023</c:v>
                </c:pt>
                <c:pt idx="115">
                  <c:v>AUG 2023</c:v>
                </c:pt>
                <c:pt idx="116">
                  <c:v>SEP 2023</c:v>
                </c:pt>
                <c:pt idx="117">
                  <c:v>OCT 2023</c:v>
                </c:pt>
                <c:pt idx="118">
                  <c:v>NOV 2023</c:v>
                </c:pt>
                <c:pt idx="119">
                  <c:v>DEC 2023</c:v>
                </c:pt>
                <c:pt idx="120">
                  <c:v>JAN 2024</c:v>
                </c:pt>
                <c:pt idx="121">
                  <c:v>FEB 2024</c:v>
                </c:pt>
                <c:pt idx="122">
                  <c:v>MAR 2024</c:v>
                </c:pt>
                <c:pt idx="123">
                  <c:v>APR 2024</c:v>
                </c:pt>
                <c:pt idx="124">
                  <c:v>MAY 2024</c:v>
                </c:pt>
                <c:pt idx="125">
                  <c:v>JUN 2024</c:v>
                </c:pt>
                <c:pt idx="126">
                  <c:v>JUL 2024</c:v>
                </c:pt>
                <c:pt idx="127">
                  <c:v>AUG 2024</c:v>
                </c:pt>
                <c:pt idx="128">
                  <c:v>SEP 2024</c:v>
                </c:pt>
                <c:pt idx="129">
                  <c:v>OCT 2024</c:v>
                </c:pt>
                <c:pt idx="130">
                  <c:v>NOV 2024</c:v>
                </c:pt>
                <c:pt idx="131">
                  <c:v>DEC 2024</c:v>
                </c:pt>
              </c:strCache>
            </c:strRef>
          </c:cat>
          <c:val>
            <c:numRef>
              <c:f>Лист2!$B$2:$B$133</c:f>
              <c:numCache>
                <c:formatCode>General</c:formatCode>
                <c:ptCount val="132"/>
                <c:pt idx="108">
                  <c:v>44.32</c:v>
                </c:pt>
                <c:pt idx="109">
                  <c:v>44.08</c:v>
                </c:pt>
                <c:pt idx="110">
                  <c:v>45.5</c:v>
                </c:pt>
                <c:pt idx="111">
                  <c:v>44.09</c:v>
                </c:pt>
                <c:pt idx="112">
                  <c:v>44.65</c:v>
                </c:pt>
                <c:pt idx="113">
                  <c:v>44.36</c:v>
                </c:pt>
                <c:pt idx="114">
                  <c:v>42.31</c:v>
                </c:pt>
                <c:pt idx="115">
                  <c:v>41.33</c:v>
                </c:pt>
                <c:pt idx="116">
                  <c:v>43.31</c:v>
                </c:pt>
                <c:pt idx="117">
                  <c:v>43.66</c:v>
                </c:pt>
                <c:pt idx="118">
                  <c:v>44.91</c:v>
                </c:pt>
                <c:pt idx="119">
                  <c:v>46.15</c:v>
                </c:pt>
                <c:pt idx="120">
                  <c:v>46.06</c:v>
                </c:pt>
                <c:pt idx="121">
                  <c:v>45.86</c:v>
                </c:pt>
                <c:pt idx="122">
                  <c:v>47.35</c:v>
                </c:pt>
                <c:pt idx="123">
                  <c:v>45.92</c:v>
                </c:pt>
                <c:pt idx="124">
                  <c:v>46.52</c:v>
                </c:pt>
                <c:pt idx="125">
                  <c:v>46.24</c:v>
                </c:pt>
                <c:pt idx="126">
                  <c:v>44.13</c:v>
                </c:pt>
                <c:pt idx="127">
                  <c:v>43.14</c:v>
                </c:pt>
                <c:pt idx="128">
                  <c:v>45.2</c:v>
                </c:pt>
                <c:pt idx="129">
                  <c:v>45.57</c:v>
                </c:pt>
                <c:pt idx="130">
                  <c:v>46.89</c:v>
                </c:pt>
                <c:pt idx="131">
                  <c:v>48.19</c:v>
                </c:pt>
              </c:numCache>
            </c:numRef>
          </c:val>
          <c:smooth val="0"/>
          <c:extLst>
            <c:ext xmlns:c16="http://schemas.microsoft.com/office/drawing/2014/chart" uri="{C3380CC4-5D6E-409C-BE32-E72D297353CC}">
              <c16:uniqueId val="{00000001-56E5-4B5C-874A-51C83E511266}"/>
            </c:ext>
          </c:extLst>
        </c:ser>
        <c:ser>
          <c:idx val="2"/>
          <c:order val="2"/>
          <c:tx>
            <c:strRef>
              <c:f>Лист2!$C$1</c:f>
              <c:strCache>
                <c:ptCount val="1"/>
                <c:pt idx="0">
                  <c:v>Forecast_UCL</c:v>
                </c:pt>
              </c:strCache>
            </c:strRef>
          </c:tx>
          <c:spPr>
            <a:ln w="22225" cap="rnd" cmpd="sng" algn="ctr">
              <a:solidFill>
                <a:schemeClr val="accent6">
                  <a:tint val="86000"/>
                </a:schemeClr>
              </a:solidFill>
              <a:round/>
            </a:ln>
            <a:effectLst/>
          </c:spPr>
          <c:marker>
            <c:symbol val="none"/>
          </c:marker>
          <c:cat>
            <c:strRef>
              <c:f>Лист2!$E$2:$E$133</c:f>
              <c:strCache>
                <c:ptCount val="132"/>
                <c:pt idx="0">
                  <c:v>JAN 2014</c:v>
                </c:pt>
                <c:pt idx="1">
                  <c:v>FEB 2014</c:v>
                </c:pt>
                <c:pt idx="2">
                  <c:v>MAR 2014</c:v>
                </c:pt>
                <c:pt idx="3">
                  <c:v>APR 2014</c:v>
                </c:pt>
                <c:pt idx="4">
                  <c:v>MAY 2014</c:v>
                </c:pt>
                <c:pt idx="5">
                  <c:v>JUN 2014</c:v>
                </c:pt>
                <c:pt idx="6">
                  <c:v>JUL 2014</c:v>
                </c:pt>
                <c:pt idx="7">
                  <c:v>AUG 2014</c:v>
                </c:pt>
                <c:pt idx="8">
                  <c:v>SEP 2014</c:v>
                </c:pt>
                <c:pt idx="9">
                  <c:v>OCT 2014</c:v>
                </c:pt>
                <c:pt idx="10">
                  <c:v>NOV 2014</c:v>
                </c:pt>
                <c:pt idx="11">
                  <c:v>DEC 2014</c:v>
                </c:pt>
                <c:pt idx="12">
                  <c:v>JAN 2015</c:v>
                </c:pt>
                <c:pt idx="13">
                  <c:v>FEB 2015</c:v>
                </c:pt>
                <c:pt idx="14">
                  <c:v>MAR 2015</c:v>
                </c:pt>
                <c:pt idx="15">
                  <c:v>APR 2015</c:v>
                </c:pt>
                <c:pt idx="16">
                  <c:v>MAY 2015</c:v>
                </c:pt>
                <c:pt idx="17">
                  <c:v>JUN 2015</c:v>
                </c:pt>
                <c:pt idx="18">
                  <c:v>JUL 2015</c:v>
                </c:pt>
                <c:pt idx="19">
                  <c:v>AUG 2015</c:v>
                </c:pt>
                <c:pt idx="20">
                  <c:v>SEP 2015</c:v>
                </c:pt>
                <c:pt idx="21">
                  <c:v>OCT 2015</c:v>
                </c:pt>
                <c:pt idx="22">
                  <c:v>NOV 2015</c:v>
                </c:pt>
                <c:pt idx="23">
                  <c:v>DEC 2015</c:v>
                </c:pt>
                <c:pt idx="24">
                  <c:v>JAN 2016</c:v>
                </c:pt>
                <c:pt idx="25">
                  <c:v>FEB 2016</c:v>
                </c:pt>
                <c:pt idx="26">
                  <c:v>MAR 2016</c:v>
                </c:pt>
                <c:pt idx="27">
                  <c:v>APR 2016</c:v>
                </c:pt>
                <c:pt idx="28">
                  <c:v>MAY 2016</c:v>
                </c:pt>
                <c:pt idx="29">
                  <c:v>JUN 2016</c:v>
                </c:pt>
                <c:pt idx="30">
                  <c:v>JUL 2016</c:v>
                </c:pt>
                <c:pt idx="31">
                  <c:v>AUG 2016</c:v>
                </c:pt>
                <c:pt idx="32">
                  <c:v>SEP 2016</c:v>
                </c:pt>
                <c:pt idx="33">
                  <c:v>OCT 2016</c:v>
                </c:pt>
                <c:pt idx="34">
                  <c:v>NOV 2016</c:v>
                </c:pt>
                <c:pt idx="35">
                  <c:v>DEC 2016</c:v>
                </c:pt>
                <c:pt idx="36">
                  <c:v>JAN 2017</c:v>
                </c:pt>
                <c:pt idx="37">
                  <c:v>FEB 2017</c:v>
                </c:pt>
                <c:pt idx="38">
                  <c:v>MAR 2017</c:v>
                </c:pt>
                <c:pt idx="39">
                  <c:v>APR 2017</c:v>
                </c:pt>
                <c:pt idx="40">
                  <c:v>MAY 2017</c:v>
                </c:pt>
                <c:pt idx="41">
                  <c:v>JUN 2017</c:v>
                </c:pt>
                <c:pt idx="42">
                  <c:v>JUL 2017</c:v>
                </c:pt>
                <c:pt idx="43">
                  <c:v>AUG 2017</c:v>
                </c:pt>
                <c:pt idx="44">
                  <c:v>SEP 2017</c:v>
                </c:pt>
                <c:pt idx="45">
                  <c:v>OCT 2017</c:v>
                </c:pt>
                <c:pt idx="46">
                  <c:v>NOV 2017</c:v>
                </c:pt>
                <c:pt idx="47">
                  <c:v>DEC 2017</c:v>
                </c:pt>
                <c:pt idx="48">
                  <c:v>JAN 2018</c:v>
                </c:pt>
                <c:pt idx="49">
                  <c:v>FEB 2018</c:v>
                </c:pt>
                <c:pt idx="50">
                  <c:v>MAR 2018</c:v>
                </c:pt>
                <c:pt idx="51">
                  <c:v>APR 2018</c:v>
                </c:pt>
                <c:pt idx="52">
                  <c:v>MAY 2018</c:v>
                </c:pt>
                <c:pt idx="53">
                  <c:v>JUN 2018</c:v>
                </c:pt>
                <c:pt idx="54">
                  <c:v>JUL 2018</c:v>
                </c:pt>
                <c:pt idx="55">
                  <c:v>AUG 2018</c:v>
                </c:pt>
                <c:pt idx="56">
                  <c:v>SEP 2018</c:v>
                </c:pt>
                <c:pt idx="57">
                  <c:v>OCT 2018</c:v>
                </c:pt>
                <c:pt idx="58">
                  <c:v>NOV 2018</c:v>
                </c:pt>
                <c:pt idx="59">
                  <c:v>DEC 2018</c:v>
                </c:pt>
                <c:pt idx="60">
                  <c:v>JAN 2019</c:v>
                </c:pt>
                <c:pt idx="61">
                  <c:v>FEB 2019</c:v>
                </c:pt>
                <c:pt idx="62">
                  <c:v>MAR 2019</c:v>
                </c:pt>
                <c:pt idx="63">
                  <c:v>APR 2019</c:v>
                </c:pt>
                <c:pt idx="64">
                  <c:v>MAY 2019</c:v>
                </c:pt>
                <c:pt idx="65">
                  <c:v>JUN 2019</c:v>
                </c:pt>
                <c:pt idx="66">
                  <c:v>JUL 2019</c:v>
                </c:pt>
                <c:pt idx="67">
                  <c:v>AUG 2019</c:v>
                </c:pt>
                <c:pt idx="68">
                  <c:v>SEP 2019</c:v>
                </c:pt>
                <c:pt idx="69">
                  <c:v>OCT 2019</c:v>
                </c:pt>
                <c:pt idx="70">
                  <c:v>NOV 2019</c:v>
                </c:pt>
                <c:pt idx="71">
                  <c:v>DEC 2019</c:v>
                </c:pt>
                <c:pt idx="72">
                  <c:v>JAN 2020</c:v>
                </c:pt>
                <c:pt idx="73">
                  <c:v>FEB 2020</c:v>
                </c:pt>
                <c:pt idx="74">
                  <c:v>MAR 2020</c:v>
                </c:pt>
                <c:pt idx="75">
                  <c:v>APR 2020</c:v>
                </c:pt>
                <c:pt idx="76">
                  <c:v>MAY 2020</c:v>
                </c:pt>
                <c:pt idx="77">
                  <c:v>JUN 2020</c:v>
                </c:pt>
                <c:pt idx="78">
                  <c:v>JUL 2020</c:v>
                </c:pt>
                <c:pt idx="79">
                  <c:v>AUG 2020</c:v>
                </c:pt>
                <c:pt idx="80">
                  <c:v>SEP 2020</c:v>
                </c:pt>
                <c:pt idx="81">
                  <c:v>OCT 2020</c:v>
                </c:pt>
                <c:pt idx="82">
                  <c:v>NOV 2020</c:v>
                </c:pt>
                <c:pt idx="83">
                  <c:v>DEC 2020</c:v>
                </c:pt>
                <c:pt idx="84">
                  <c:v>JAN 2021</c:v>
                </c:pt>
                <c:pt idx="85">
                  <c:v>FEB 2021</c:v>
                </c:pt>
                <c:pt idx="86">
                  <c:v>MAR 2021</c:v>
                </c:pt>
                <c:pt idx="87">
                  <c:v>APR 2021</c:v>
                </c:pt>
                <c:pt idx="88">
                  <c:v>MAY 2021</c:v>
                </c:pt>
                <c:pt idx="89">
                  <c:v>JUN 2021</c:v>
                </c:pt>
                <c:pt idx="90">
                  <c:v>JUL 2021</c:v>
                </c:pt>
                <c:pt idx="91">
                  <c:v>AUG 2021</c:v>
                </c:pt>
                <c:pt idx="92">
                  <c:v>SEP 2021</c:v>
                </c:pt>
                <c:pt idx="93">
                  <c:v>OCT 2021</c:v>
                </c:pt>
                <c:pt idx="94">
                  <c:v>NOV 2021</c:v>
                </c:pt>
                <c:pt idx="95">
                  <c:v>DEC 2021</c:v>
                </c:pt>
                <c:pt idx="96">
                  <c:v>JAN 2022</c:v>
                </c:pt>
                <c:pt idx="97">
                  <c:v>FEB 2022</c:v>
                </c:pt>
                <c:pt idx="98">
                  <c:v>MAR 2022</c:v>
                </c:pt>
                <c:pt idx="99">
                  <c:v>APR 2022</c:v>
                </c:pt>
                <c:pt idx="100">
                  <c:v>MAY 2022</c:v>
                </c:pt>
                <c:pt idx="101">
                  <c:v>JUN 2022</c:v>
                </c:pt>
                <c:pt idx="102">
                  <c:v>JUL 2022</c:v>
                </c:pt>
                <c:pt idx="103">
                  <c:v>AUG 2022</c:v>
                </c:pt>
                <c:pt idx="104">
                  <c:v>SEP 2022</c:v>
                </c:pt>
                <c:pt idx="105">
                  <c:v>OCT 2022</c:v>
                </c:pt>
                <c:pt idx="106">
                  <c:v>NOV 2022</c:v>
                </c:pt>
                <c:pt idx="107">
                  <c:v>DEC 2022</c:v>
                </c:pt>
                <c:pt idx="108">
                  <c:v>JAN 2023</c:v>
                </c:pt>
                <c:pt idx="109">
                  <c:v>FEB 2023</c:v>
                </c:pt>
                <c:pt idx="110">
                  <c:v>MAR 2023</c:v>
                </c:pt>
                <c:pt idx="111">
                  <c:v>APR 2023</c:v>
                </c:pt>
                <c:pt idx="112">
                  <c:v>MAY 2023</c:v>
                </c:pt>
                <c:pt idx="113">
                  <c:v>JUN 2023</c:v>
                </c:pt>
                <c:pt idx="114">
                  <c:v>JUL 2023</c:v>
                </c:pt>
                <c:pt idx="115">
                  <c:v>AUG 2023</c:v>
                </c:pt>
                <c:pt idx="116">
                  <c:v>SEP 2023</c:v>
                </c:pt>
                <c:pt idx="117">
                  <c:v>OCT 2023</c:v>
                </c:pt>
                <c:pt idx="118">
                  <c:v>NOV 2023</c:v>
                </c:pt>
                <c:pt idx="119">
                  <c:v>DEC 2023</c:v>
                </c:pt>
                <c:pt idx="120">
                  <c:v>JAN 2024</c:v>
                </c:pt>
                <c:pt idx="121">
                  <c:v>FEB 2024</c:v>
                </c:pt>
                <c:pt idx="122">
                  <c:v>MAR 2024</c:v>
                </c:pt>
                <c:pt idx="123">
                  <c:v>APR 2024</c:v>
                </c:pt>
                <c:pt idx="124">
                  <c:v>MAY 2024</c:v>
                </c:pt>
                <c:pt idx="125">
                  <c:v>JUN 2024</c:v>
                </c:pt>
                <c:pt idx="126">
                  <c:v>JUL 2024</c:v>
                </c:pt>
                <c:pt idx="127">
                  <c:v>AUG 2024</c:v>
                </c:pt>
                <c:pt idx="128">
                  <c:v>SEP 2024</c:v>
                </c:pt>
                <c:pt idx="129">
                  <c:v>OCT 2024</c:v>
                </c:pt>
                <c:pt idx="130">
                  <c:v>NOV 2024</c:v>
                </c:pt>
                <c:pt idx="131">
                  <c:v>DEC 2024</c:v>
                </c:pt>
              </c:strCache>
            </c:strRef>
          </c:cat>
          <c:val>
            <c:numRef>
              <c:f>Лист2!$C$2:$C$133</c:f>
              <c:numCache>
                <c:formatCode>General</c:formatCode>
                <c:ptCount val="132"/>
                <c:pt idx="108">
                  <c:v>48.13</c:v>
                </c:pt>
                <c:pt idx="109">
                  <c:v>48.11</c:v>
                </c:pt>
                <c:pt idx="110">
                  <c:v>49.75</c:v>
                </c:pt>
                <c:pt idx="111">
                  <c:v>48.49</c:v>
                </c:pt>
                <c:pt idx="112">
                  <c:v>49.25</c:v>
                </c:pt>
                <c:pt idx="113">
                  <c:v>49.13</c:v>
                </c:pt>
                <c:pt idx="114">
                  <c:v>47.15</c:v>
                </c:pt>
                <c:pt idx="115">
                  <c:v>46.29</c:v>
                </c:pt>
                <c:pt idx="116">
                  <c:v>48.53</c:v>
                </c:pt>
                <c:pt idx="117">
                  <c:v>49.05</c:v>
                </c:pt>
                <c:pt idx="118">
                  <c:v>50.54</c:v>
                </c:pt>
                <c:pt idx="119">
                  <c:v>52</c:v>
                </c:pt>
                <c:pt idx="120">
                  <c:v>52.19</c:v>
                </c:pt>
                <c:pt idx="121">
                  <c:v>52.09</c:v>
                </c:pt>
                <c:pt idx="122">
                  <c:v>53.83</c:v>
                </c:pt>
                <c:pt idx="123">
                  <c:v>52.39</c:v>
                </c:pt>
                <c:pt idx="124">
                  <c:v>53.16</c:v>
                </c:pt>
                <c:pt idx="125">
                  <c:v>52.97</c:v>
                </c:pt>
                <c:pt idx="126">
                  <c:v>50.78</c:v>
                </c:pt>
                <c:pt idx="127">
                  <c:v>49.8</c:v>
                </c:pt>
                <c:pt idx="128">
                  <c:v>52.18</c:v>
                </c:pt>
                <c:pt idx="129">
                  <c:v>52.7</c:v>
                </c:pt>
                <c:pt idx="130">
                  <c:v>54.26</c:v>
                </c:pt>
                <c:pt idx="131">
                  <c:v>55.8</c:v>
                </c:pt>
              </c:numCache>
            </c:numRef>
          </c:val>
          <c:smooth val="0"/>
          <c:extLst>
            <c:ext xmlns:c16="http://schemas.microsoft.com/office/drawing/2014/chart" uri="{C3380CC4-5D6E-409C-BE32-E72D297353CC}">
              <c16:uniqueId val="{00000002-56E5-4B5C-874A-51C83E511266}"/>
            </c:ext>
          </c:extLst>
        </c:ser>
        <c:ser>
          <c:idx val="3"/>
          <c:order val="3"/>
          <c:tx>
            <c:strRef>
              <c:f>Лист2!$D$1</c:f>
              <c:strCache>
                <c:ptCount val="1"/>
                <c:pt idx="0">
                  <c:v>ANT</c:v>
                </c:pt>
              </c:strCache>
            </c:strRef>
          </c:tx>
          <c:spPr>
            <a:ln w="22225" cap="rnd" cmpd="sng" algn="ctr">
              <a:solidFill>
                <a:schemeClr val="accent6">
                  <a:tint val="58000"/>
                </a:schemeClr>
              </a:solidFill>
              <a:round/>
            </a:ln>
            <a:effectLst/>
          </c:spPr>
          <c:marker>
            <c:symbol val="none"/>
          </c:marker>
          <c:cat>
            <c:strRef>
              <c:f>Лист2!$E$2:$E$133</c:f>
              <c:strCache>
                <c:ptCount val="132"/>
                <c:pt idx="0">
                  <c:v>JAN 2014</c:v>
                </c:pt>
                <c:pt idx="1">
                  <c:v>FEB 2014</c:v>
                </c:pt>
                <c:pt idx="2">
                  <c:v>MAR 2014</c:v>
                </c:pt>
                <c:pt idx="3">
                  <c:v>APR 2014</c:v>
                </c:pt>
                <c:pt idx="4">
                  <c:v>MAY 2014</c:v>
                </c:pt>
                <c:pt idx="5">
                  <c:v>JUN 2014</c:v>
                </c:pt>
                <c:pt idx="6">
                  <c:v>JUL 2014</c:v>
                </c:pt>
                <c:pt idx="7">
                  <c:v>AUG 2014</c:v>
                </c:pt>
                <c:pt idx="8">
                  <c:v>SEP 2014</c:v>
                </c:pt>
                <c:pt idx="9">
                  <c:v>OCT 2014</c:v>
                </c:pt>
                <c:pt idx="10">
                  <c:v>NOV 2014</c:v>
                </c:pt>
                <c:pt idx="11">
                  <c:v>DEC 2014</c:v>
                </c:pt>
                <c:pt idx="12">
                  <c:v>JAN 2015</c:v>
                </c:pt>
                <c:pt idx="13">
                  <c:v>FEB 2015</c:v>
                </c:pt>
                <c:pt idx="14">
                  <c:v>MAR 2015</c:v>
                </c:pt>
                <c:pt idx="15">
                  <c:v>APR 2015</c:v>
                </c:pt>
                <c:pt idx="16">
                  <c:v>MAY 2015</c:v>
                </c:pt>
                <c:pt idx="17">
                  <c:v>JUN 2015</c:v>
                </c:pt>
                <c:pt idx="18">
                  <c:v>JUL 2015</c:v>
                </c:pt>
                <c:pt idx="19">
                  <c:v>AUG 2015</c:v>
                </c:pt>
                <c:pt idx="20">
                  <c:v>SEP 2015</c:v>
                </c:pt>
                <c:pt idx="21">
                  <c:v>OCT 2015</c:v>
                </c:pt>
                <c:pt idx="22">
                  <c:v>NOV 2015</c:v>
                </c:pt>
                <c:pt idx="23">
                  <c:v>DEC 2015</c:v>
                </c:pt>
                <c:pt idx="24">
                  <c:v>JAN 2016</c:v>
                </c:pt>
                <c:pt idx="25">
                  <c:v>FEB 2016</c:v>
                </c:pt>
                <c:pt idx="26">
                  <c:v>MAR 2016</c:v>
                </c:pt>
                <c:pt idx="27">
                  <c:v>APR 2016</c:v>
                </c:pt>
                <c:pt idx="28">
                  <c:v>MAY 2016</c:v>
                </c:pt>
                <c:pt idx="29">
                  <c:v>JUN 2016</c:v>
                </c:pt>
                <c:pt idx="30">
                  <c:v>JUL 2016</c:v>
                </c:pt>
                <c:pt idx="31">
                  <c:v>AUG 2016</c:v>
                </c:pt>
                <c:pt idx="32">
                  <c:v>SEP 2016</c:v>
                </c:pt>
                <c:pt idx="33">
                  <c:v>OCT 2016</c:v>
                </c:pt>
                <c:pt idx="34">
                  <c:v>NOV 2016</c:v>
                </c:pt>
                <c:pt idx="35">
                  <c:v>DEC 2016</c:v>
                </c:pt>
                <c:pt idx="36">
                  <c:v>JAN 2017</c:v>
                </c:pt>
                <c:pt idx="37">
                  <c:v>FEB 2017</c:v>
                </c:pt>
                <c:pt idx="38">
                  <c:v>MAR 2017</c:v>
                </c:pt>
                <c:pt idx="39">
                  <c:v>APR 2017</c:v>
                </c:pt>
                <c:pt idx="40">
                  <c:v>MAY 2017</c:v>
                </c:pt>
                <c:pt idx="41">
                  <c:v>JUN 2017</c:v>
                </c:pt>
                <c:pt idx="42">
                  <c:v>JUL 2017</c:v>
                </c:pt>
                <c:pt idx="43">
                  <c:v>AUG 2017</c:v>
                </c:pt>
                <c:pt idx="44">
                  <c:v>SEP 2017</c:v>
                </c:pt>
                <c:pt idx="45">
                  <c:v>OCT 2017</c:v>
                </c:pt>
                <c:pt idx="46">
                  <c:v>NOV 2017</c:v>
                </c:pt>
                <c:pt idx="47">
                  <c:v>DEC 2017</c:v>
                </c:pt>
                <c:pt idx="48">
                  <c:v>JAN 2018</c:v>
                </c:pt>
                <c:pt idx="49">
                  <c:v>FEB 2018</c:v>
                </c:pt>
                <c:pt idx="50">
                  <c:v>MAR 2018</c:v>
                </c:pt>
                <c:pt idx="51">
                  <c:v>APR 2018</c:v>
                </c:pt>
                <c:pt idx="52">
                  <c:v>MAY 2018</c:v>
                </c:pt>
                <c:pt idx="53">
                  <c:v>JUN 2018</c:v>
                </c:pt>
                <c:pt idx="54">
                  <c:v>JUL 2018</c:v>
                </c:pt>
                <c:pt idx="55">
                  <c:v>AUG 2018</c:v>
                </c:pt>
                <c:pt idx="56">
                  <c:v>SEP 2018</c:v>
                </c:pt>
                <c:pt idx="57">
                  <c:v>OCT 2018</c:v>
                </c:pt>
                <c:pt idx="58">
                  <c:v>NOV 2018</c:v>
                </c:pt>
                <c:pt idx="59">
                  <c:v>DEC 2018</c:v>
                </c:pt>
                <c:pt idx="60">
                  <c:v>JAN 2019</c:v>
                </c:pt>
                <c:pt idx="61">
                  <c:v>FEB 2019</c:v>
                </c:pt>
                <c:pt idx="62">
                  <c:v>MAR 2019</c:v>
                </c:pt>
                <c:pt idx="63">
                  <c:v>APR 2019</c:v>
                </c:pt>
                <c:pt idx="64">
                  <c:v>MAY 2019</c:v>
                </c:pt>
                <c:pt idx="65">
                  <c:v>JUN 2019</c:v>
                </c:pt>
                <c:pt idx="66">
                  <c:v>JUL 2019</c:v>
                </c:pt>
                <c:pt idx="67">
                  <c:v>AUG 2019</c:v>
                </c:pt>
                <c:pt idx="68">
                  <c:v>SEP 2019</c:v>
                </c:pt>
                <c:pt idx="69">
                  <c:v>OCT 2019</c:v>
                </c:pt>
                <c:pt idx="70">
                  <c:v>NOV 2019</c:v>
                </c:pt>
                <c:pt idx="71">
                  <c:v>DEC 2019</c:v>
                </c:pt>
                <c:pt idx="72">
                  <c:v>JAN 2020</c:v>
                </c:pt>
                <c:pt idx="73">
                  <c:v>FEB 2020</c:v>
                </c:pt>
                <c:pt idx="74">
                  <c:v>MAR 2020</c:v>
                </c:pt>
                <c:pt idx="75">
                  <c:v>APR 2020</c:v>
                </c:pt>
                <c:pt idx="76">
                  <c:v>MAY 2020</c:v>
                </c:pt>
                <c:pt idx="77">
                  <c:v>JUN 2020</c:v>
                </c:pt>
                <c:pt idx="78">
                  <c:v>JUL 2020</c:v>
                </c:pt>
                <c:pt idx="79">
                  <c:v>AUG 2020</c:v>
                </c:pt>
                <c:pt idx="80">
                  <c:v>SEP 2020</c:v>
                </c:pt>
                <c:pt idx="81">
                  <c:v>OCT 2020</c:v>
                </c:pt>
                <c:pt idx="82">
                  <c:v>NOV 2020</c:v>
                </c:pt>
                <c:pt idx="83">
                  <c:v>DEC 2020</c:v>
                </c:pt>
                <c:pt idx="84">
                  <c:v>JAN 2021</c:v>
                </c:pt>
                <c:pt idx="85">
                  <c:v>FEB 2021</c:v>
                </c:pt>
                <c:pt idx="86">
                  <c:v>MAR 2021</c:v>
                </c:pt>
                <c:pt idx="87">
                  <c:v>APR 2021</c:v>
                </c:pt>
                <c:pt idx="88">
                  <c:v>MAY 2021</c:v>
                </c:pt>
                <c:pt idx="89">
                  <c:v>JUN 2021</c:v>
                </c:pt>
                <c:pt idx="90">
                  <c:v>JUL 2021</c:v>
                </c:pt>
                <c:pt idx="91">
                  <c:v>AUG 2021</c:v>
                </c:pt>
                <c:pt idx="92">
                  <c:v>SEP 2021</c:v>
                </c:pt>
                <c:pt idx="93">
                  <c:v>OCT 2021</c:v>
                </c:pt>
                <c:pt idx="94">
                  <c:v>NOV 2021</c:v>
                </c:pt>
                <c:pt idx="95">
                  <c:v>DEC 2021</c:v>
                </c:pt>
                <c:pt idx="96">
                  <c:v>JAN 2022</c:v>
                </c:pt>
                <c:pt idx="97">
                  <c:v>FEB 2022</c:v>
                </c:pt>
                <c:pt idx="98">
                  <c:v>MAR 2022</c:v>
                </c:pt>
                <c:pt idx="99">
                  <c:v>APR 2022</c:v>
                </c:pt>
                <c:pt idx="100">
                  <c:v>MAY 2022</c:v>
                </c:pt>
                <c:pt idx="101">
                  <c:v>JUN 2022</c:v>
                </c:pt>
                <c:pt idx="102">
                  <c:v>JUL 2022</c:v>
                </c:pt>
                <c:pt idx="103">
                  <c:v>AUG 2022</c:v>
                </c:pt>
                <c:pt idx="104">
                  <c:v>SEP 2022</c:v>
                </c:pt>
                <c:pt idx="105">
                  <c:v>OCT 2022</c:v>
                </c:pt>
                <c:pt idx="106">
                  <c:v>NOV 2022</c:v>
                </c:pt>
                <c:pt idx="107">
                  <c:v>DEC 2022</c:v>
                </c:pt>
                <c:pt idx="108">
                  <c:v>JAN 2023</c:v>
                </c:pt>
                <c:pt idx="109">
                  <c:v>FEB 2023</c:v>
                </c:pt>
                <c:pt idx="110">
                  <c:v>MAR 2023</c:v>
                </c:pt>
                <c:pt idx="111">
                  <c:v>APR 2023</c:v>
                </c:pt>
                <c:pt idx="112">
                  <c:v>MAY 2023</c:v>
                </c:pt>
                <c:pt idx="113">
                  <c:v>JUN 2023</c:v>
                </c:pt>
                <c:pt idx="114">
                  <c:v>JUL 2023</c:v>
                </c:pt>
                <c:pt idx="115">
                  <c:v>AUG 2023</c:v>
                </c:pt>
                <c:pt idx="116">
                  <c:v>SEP 2023</c:v>
                </c:pt>
                <c:pt idx="117">
                  <c:v>OCT 2023</c:v>
                </c:pt>
                <c:pt idx="118">
                  <c:v>NOV 2023</c:v>
                </c:pt>
                <c:pt idx="119">
                  <c:v>DEC 2023</c:v>
                </c:pt>
                <c:pt idx="120">
                  <c:v>JAN 2024</c:v>
                </c:pt>
                <c:pt idx="121">
                  <c:v>FEB 2024</c:v>
                </c:pt>
                <c:pt idx="122">
                  <c:v>MAR 2024</c:v>
                </c:pt>
                <c:pt idx="123">
                  <c:v>APR 2024</c:v>
                </c:pt>
                <c:pt idx="124">
                  <c:v>MAY 2024</c:v>
                </c:pt>
                <c:pt idx="125">
                  <c:v>JUN 2024</c:v>
                </c:pt>
                <c:pt idx="126">
                  <c:v>JUL 2024</c:v>
                </c:pt>
                <c:pt idx="127">
                  <c:v>AUG 2024</c:v>
                </c:pt>
                <c:pt idx="128">
                  <c:v>SEP 2024</c:v>
                </c:pt>
                <c:pt idx="129">
                  <c:v>OCT 2024</c:v>
                </c:pt>
                <c:pt idx="130">
                  <c:v>NOV 2024</c:v>
                </c:pt>
                <c:pt idx="131">
                  <c:v>DEC 2024</c:v>
                </c:pt>
              </c:strCache>
            </c:strRef>
          </c:cat>
          <c:val>
            <c:numRef>
              <c:f>Лист2!$D$2:$D$133</c:f>
              <c:numCache>
                <c:formatCode>General</c:formatCode>
                <c:ptCount val="132"/>
                <c:pt idx="0">
                  <c:v>21.58</c:v>
                </c:pt>
                <c:pt idx="1">
                  <c:v>21.43</c:v>
                </c:pt>
                <c:pt idx="2">
                  <c:v>22.27</c:v>
                </c:pt>
                <c:pt idx="3">
                  <c:v>22.43</c:v>
                </c:pt>
                <c:pt idx="4">
                  <c:v>22.51</c:v>
                </c:pt>
                <c:pt idx="5">
                  <c:v>22.86</c:v>
                </c:pt>
                <c:pt idx="6">
                  <c:v>21.17</c:v>
                </c:pt>
                <c:pt idx="7">
                  <c:v>20.96</c:v>
                </c:pt>
                <c:pt idx="8">
                  <c:v>22.32</c:v>
                </c:pt>
                <c:pt idx="9">
                  <c:v>22.78</c:v>
                </c:pt>
                <c:pt idx="10">
                  <c:v>23.41</c:v>
                </c:pt>
                <c:pt idx="11">
                  <c:v>24.62</c:v>
                </c:pt>
                <c:pt idx="12">
                  <c:v>24.02</c:v>
                </c:pt>
                <c:pt idx="13">
                  <c:v>23.73</c:v>
                </c:pt>
                <c:pt idx="14">
                  <c:v>24.64</c:v>
                </c:pt>
                <c:pt idx="15">
                  <c:v>24.51</c:v>
                </c:pt>
                <c:pt idx="16">
                  <c:v>24.77</c:v>
                </c:pt>
                <c:pt idx="17">
                  <c:v>24.16</c:v>
                </c:pt>
                <c:pt idx="18">
                  <c:v>23.31</c:v>
                </c:pt>
                <c:pt idx="19">
                  <c:v>23.74</c:v>
                </c:pt>
                <c:pt idx="20">
                  <c:v>23.63</c:v>
                </c:pt>
                <c:pt idx="21">
                  <c:v>24.16</c:v>
                </c:pt>
                <c:pt idx="22">
                  <c:v>24.54</c:v>
                </c:pt>
                <c:pt idx="23">
                  <c:v>25.58</c:v>
                </c:pt>
                <c:pt idx="24">
                  <c:v>25.43</c:v>
                </c:pt>
                <c:pt idx="25">
                  <c:v>25.06</c:v>
                </c:pt>
                <c:pt idx="26">
                  <c:v>25.83</c:v>
                </c:pt>
                <c:pt idx="27">
                  <c:v>25.55</c:v>
                </c:pt>
                <c:pt idx="28">
                  <c:v>26.06</c:v>
                </c:pt>
                <c:pt idx="29">
                  <c:v>26.23</c:v>
                </c:pt>
                <c:pt idx="30">
                  <c:v>25.6</c:v>
                </c:pt>
                <c:pt idx="31">
                  <c:v>24.25</c:v>
                </c:pt>
                <c:pt idx="32">
                  <c:v>25.06</c:v>
                </c:pt>
                <c:pt idx="33">
                  <c:v>26.04</c:v>
                </c:pt>
                <c:pt idx="34">
                  <c:v>26.96</c:v>
                </c:pt>
                <c:pt idx="35">
                  <c:v>27.73</c:v>
                </c:pt>
                <c:pt idx="36">
                  <c:v>26.71</c:v>
                </c:pt>
                <c:pt idx="37">
                  <c:v>27.03</c:v>
                </c:pt>
                <c:pt idx="38">
                  <c:v>27.45</c:v>
                </c:pt>
                <c:pt idx="39">
                  <c:v>28.38</c:v>
                </c:pt>
                <c:pt idx="40">
                  <c:v>28.92</c:v>
                </c:pt>
                <c:pt idx="41">
                  <c:v>28.31</c:v>
                </c:pt>
                <c:pt idx="42">
                  <c:v>27.85</c:v>
                </c:pt>
                <c:pt idx="43">
                  <c:v>26.52</c:v>
                </c:pt>
                <c:pt idx="44">
                  <c:v>28.43</c:v>
                </c:pt>
                <c:pt idx="45">
                  <c:v>28.4</c:v>
                </c:pt>
                <c:pt idx="46">
                  <c:v>29.06</c:v>
                </c:pt>
                <c:pt idx="47">
                  <c:v>30.96</c:v>
                </c:pt>
                <c:pt idx="48">
                  <c:v>30.32</c:v>
                </c:pt>
                <c:pt idx="49">
                  <c:v>31.12</c:v>
                </c:pt>
                <c:pt idx="50">
                  <c:v>30.74</c:v>
                </c:pt>
                <c:pt idx="51">
                  <c:v>30.62</c:v>
                </c:pt>
                <c:pt idx="52">
                  <c:v>32.24</c:v>
                </c:pt>
                <c:pt idx="53">
                  <c:v>31.97</c:v>
                </c:pt>
                <c:pt idx="54">
                  <c:v>30.5</c:v>
                </c:pt>
                <c:pt idx="55">
                  <c:v>29.35</c:v>
                </c:pt>
                <c:pt idx="56">
                  <c:v>31.36</c:v>
                </c:pt>
                <c:pt idx="57">
                  <c:v>31.76</c:v>
                </c:pt>
                <c:pt idx="58">
                  <c:v>32.020000000000003</c:v>
                </c:pt>
                <c:pt idx="59">
                  <c:v>34.159999999999997</c:v>
                </c:pt>
                <c:pt idx="60">
                  <c:v>31.96</c:v>
                </c:pt>
                <c:pt idx="61">
                  <c:v>32.22</c:v>
                </c:pt>
                <c:pt idx="62">
                  <c:v>33.58</c:v>
                </c:pt>
                <c:pt idx="63">
                  <c:v>33.229999999999997</c:v>
                </c:pt>
                <c:pt idx="64">
                  <c:v>33.979999999999997</c:v>
                </c:pt>
                <c:pt idx="65">
                  <c:v>34.409999999999997</c:v>
                </c:pt>
                <c:pt idx="66">
                  <c:v>32.57</c:v>
                </c:pt>
                <c:pt idx="67">
                  <c:v>32.79</c:v>
                </c:pt>
                <c:pt idx="68">
                  <c:v>34.18</c:v>
                </c:pt>
                <c:pt idx="69">
                  <c:v>33.32</c:v>
                </c:pt>
                <c:pt idx="70">
                  <c:v>35.130000000000003</c:v>
                </c:pt>
                <c:pt idx="71">
                  <c:v>36.07</c:v>
                </c:pt>
                <c:pt idx="72">
                  <c:v>36.270000000000003</c:v>
                </c:pt>
                <c:pt idx="73">
                  <c:v>37.06</c:v>
                </c:pt>
                <c:pt idx="74">
                  <c:v>42.63</c:v>
                </c:pt>
                <c:pt idx="75">
                  <c:v>36.43</c:v>
                </c:pt>
                <c:pt idx="76">
                  <c:v>36.67</c:v>
                </c:pt>
                <c:pt idx="77">
                  <c:v>38.04</c:v>
                </c:pt>
                <c:pt idx="78">
                  <c:v>35.130000000000003</c:v>
                </c:pt>
                <c:pt idx="79">
                  <c:v>35.130000000000003</c:v>
                </c:pt>
                <c:pt idx="80">
                  <c:v>36.909999999999997</c:v>
                </c:pt>
                <c:pt idx="81">
                  <c:v>37.25</c:v>
                </c:pt>
                <c:pt idx="82">
                  <c:v>40.33</c:v>
                </c:pt>
                <c:pt idx="83">
                  <c:v>40.86</c:v>
                </c:pt>
                <c:pt idx="84">
                  <c:v>42.13</c:v>
                </c:pt>
                <c:pt idx="85">
                  <c:v>42.52</c:v>
                </c:pt>
                <c:pt idx="86">
                  <c:v>42.89</c:v>
                </c:pt>
                <c:pt idx="87">
                  <c:v>41.9</c:v>
                </c:pt>
                <c:pt idx="88">
                  <c:v>41.98</c:v>
                </c:pt>
                <c:pt idx="89">
                  <c:v>41.51</c:v>
                </c:pt>
                <c:pt idx="90">
                  <c:v>40.01</c:v>
                </c:pt>
                <c:pt idx="91">
                  <c:v>39.18</c:v>
                </c:pt>
                <c:pt idx="92">
                  <c:v>41.24</c:v>
                </c:pt>
                <c:pt idx="93">
                  <c:v>42.57</c:v>
                </c:pt>
                <c:pt idx="94">
                  <c:v>44.32</c:v>
                </c:pt>
                <c:pt idx="95">
                  <c:v>44.28</c:v>
                </c:pt>
                <c:pt idx="96">
                  <c:v>46.31</c:v>
                </c:pt>
                <c:pt idx="97">
                  <c:v>45.46</c:v>
                </c:pt>
                <c:pt idx="98">
                  <c:v>46.74</c:v>
                </c:pt>
                <c:pt idx="99">
                  <c:v>46.01</c:v>
                </c:pt>
                <c:pt idx="100">
                  <c:v>45.98</c:v>
                </c:pt>
                <c:pt idx="101">
                  <c:v>44.13</c:v>
                </c:pt>
                <c:pt idx="102">
                  <c:v>42.83</c:v>
                </c:pt>
                <c:pt idx="103">
                  <c:v>41.6</c:v>
                </c:pt>
                <c:pt idx="104">
                  <c:v>44.26</c:v>
                </c:pt>
                <c:pt idx="105">
                  <c:v>44.71</c:v>
                </c:pt>
                <c:pt idx="106">
                  <c:v>44.81</c:v>
                </c:pt>
                <c:pt idx="107">
                  <c:v>45.2</c:v>
                </c:pt>
              </c:numCache>
            </c:numRef>
          </c:val>
          <c:smooth val="0"/>
          <c:extLst>
            <c:ext xmlns:c16="http://schemas.microsoft.com/office/drawing/2014/chart" uri="{C3380CC4-5D6E-409C-BE32-E72D297353CC}">
              <c16:uniqueId val="{00000003-56E5-4B5C-874A-51C83E511266}"/>
            </c:ext>
          </c:extLst>
        </c:ser>
        <c:dLbls>
          <c:showLegendKey val="0"/>
          <c:showVal val="0"/>
          <c:showCatName val="0"/>
          <c:showSerName val="0"/>
          <c:showPercent val="0"/>
          <c:showBubbleSize val="0"/>
        </c:dLbls>
        <c:hiLowLines>
          <c:spPr>
            <a:ln w="9525">
              <a:solidFill>
                <a:schemeClr val="dk1">
                  <a:lumMod val="35000"/>
                  <a:lumOff val="65000"/>
                </a:schemeClr>
              </a:solidFill>
            </a:ln>
            <a:effectLst/>
          </c:spPr>
        </c:hiLowLines>
        <c:smooth val="0"/>
        <c:axId val="467327568"/>
        <c:axId val="467325648"/>
      </c:lineChart>
      <c:catAx>
        <c:axId val="467327568"/>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Times New Roman" panose="02020603050405020304" pitchFamily="18" charset="0"/>
                <a:ea typeface="+mn-ea"/>
                <a:cs typeface="Times New Roman" panose="02020603050405020304" pitchFamily="18" charset="0"/>
              </a:defRPr>
            </a:pPr>
            <a:endParaRPr lang="bg-BG"/>
          </a:p>
        </c:txPr>
        <c:crossAx val="467325648"/>
        <c:crosses val="autoZero"/>
        <c:auto val="1"/>
        <c:lblAlgn val="ctr"/>
        <c:lblOffset val="100"/>
        <c:noMultiLvlLbl val="0"/>
      </c:catAx>
      <c:valAx>
        <c:axId val="467325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bg-BG"/>
          </a:p>
        </c:txPr>
        <c:crossAx val="467327568"/>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Times New Roman" panose="02020603050405020304" pitchFamily="18" charset="0"/>
              <a:ea typeface="+mn-ea"/>
              <a:cs typeface="Times New Roman" panose="02020603050405020304" pitchFamily="18" charset="0"/>
            </a:defRPr>
          </a:pPr>
          <a:endParaRPr lang="bg-BG"/>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lt1"/>
    </a:solidFill>
    <a:ln>
      <a:noFill/>
    </a:ln>
    <a:effectLst/>
  </c:spPr>
  <c:txPr>
    <a:bodyPr/>
    <a:lstStyle/>
    <a:p>
      <a:pPr>
        <a:defRPr/>
      </a:pPr>
      <a:endParaRPr lang="bg-BG"/>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0.805</cdr:x>
      <cdr:y>0.00417</cdr:y>
    </cdr:from>
    <cdr:to>
      <cdr:x>0.81</cdr:x>
      <cdr:y>0.77361</cdr:y>
    </cdr:to>
    <cdr:cxnSp macro="">
      <cdr:nvCxnSpPr>
        <cdr:cNvPr id="3" name="Право съединение 2">
          <a:extLst xmlns:a="http://schemas.openxmlformats.org/drawingml/2006/main">
            <a:ext uri="{FF2B5EF4-FFF2-40B4-BE49-F238E27FC236}">
              <a16:creationId xmlns:a16="http://schemas.microsoft.com/office/drawing/2014/main" id="{BF16F428-3CA0-322E-FBFE-BED78004C6D0}"/>
            </a:ext>
          </a:extLst>
        </cdr:cNvPr>
        <cdr:cNvCxnSpPr/>
      </cdr:nvCxnSpPr>
      <cdr:spPr>
        <a:xfrm xmlns:a="http://schemas.openxmlformats.org/drawingml/2006/main">
          <a:off x="3680460" y="11430"/>
          <a:ext cx="22860" cy="2110740"/>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Заглавен слайд">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bg-BG"/>
              <a:t>Редакт. стил загл. образец</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bg-BG"/>
              <a:t>Щракнете, за да редактирате стила на подзаглавието в образеца</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433007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лавие и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bg-BG"/>
              <a:t>Редакт. стил загл. образец</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4225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bg-BG"/>
              <a:t>Редакт. стил загл. образец</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bg-BG"/>
              <a:t>Редактиране на стиловете на текста в образеца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20012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ичка с име">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bg-BG"/>
              <a:t>Редакт. стил загл. образец</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3957612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ичка с име на цитат">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bg-BG"/>
              <a:t>Редакт. стил загл. образец</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bg-BG"/>
              <a:t>Редактиране на стиловете на текста в образеца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72895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или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bg-BG"/>
              <a:t>Редакт. стил загл. образец</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bg-BG"/>
              <a:t>Редактиране на стиловете на текста в образеца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49473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a:t>Редакт. стил загл. образец</a:t>
            </a:r>
            <a:endParaRPr lang="en-US" dirty="0"/>
          </a:p>
        </p:txBody>
      </p:sp>
      <p:sp>
        <p:nvSpPr>
          <p:cNvPr id="3" name="Vertical Text Placeholder 2"/>
          <p:cNvSpPr>
            <a:spLocks noGrp="1"/>
          </p:cNvSpPr>
          <p:nvPr>
            <p:ph type="body" orient="vert" idx="1"/>
          </p:nvPr>
        </p:nvSpPr>
        <p:spPr/>
        <p:txBody>
          <a:bodyPr vert="eaVert"/>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78641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bg-BG"/>
              <a:t>Редакт. стил загл. образец</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45749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bg-BG"/>
              <a:t>Редакт. стил загл. образец</a:t>
            </a:r>
            <a:endParaRPr lang="en-US" dirty="0"/>
          </a:p>
        </p:txBody>
      </p:sp>
      <p:sp>
        <p:nvSpPr>
          <p:cNvPr id="3" name="Content Placeholder 2"/>
          <p:cNvSpPr>
            <a:spLocks noGrp="1"/>
          </p:cNvSpPr>
          <p:nvPr>
            <p:ph idx="1"/>
          </p:nvPr>
        </p:nvSpPr>
        <p:spPr/>
        <p:txBody>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17711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лавка на секция">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bg-BG"/>
              <a:t>Редакт. стил загл. образец</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a:t>Редактиране на стиловете на текста в образеца</a:t>
            </a:r>
          </a:p>
        </p:txBody>
      </p:sp>
      <p:sp>
        <p:nvSpPr>
          <p:cNvPr id="4" name="Date Placeholder 3"/>
          <p:cNvSpPr>
            <a:spLocks noGrp="1"/>
          </p:cNvSpPr>
          <p:nvPr>
            <p:ph type="dt" sz="half" idx="10"/>
          </p:nvPr>
        </p:nvSpPr>
        <p:spPr/>
        <p:txBody>
          <a:bodyPr/>
          <a:lstStyle/>
          <a:p>
            <a:fld id="{5BCAD085-E8A6-8845-BD4E-CB4CCA059FC4}" type="datetimeFigureOut">
              <a:rPr lang="en-US" smtClean="0"/>
              <a:t>5/26/2025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201807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bg-BG"/>
              <a:t>Редакт. стил загл. образец</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5/26/2025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842348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bg-BG"/>
              <a:t>Редакт. стил загл. образец</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a:t>Редактиране на стиловете на текста в образеца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a:t>Редактиране на стиловете на текста в образеца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5/26/2025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592323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bg-BG"/>
              <a:t>Редакт. стил загл. образец</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5/26/2025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796049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5/26/2025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46915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bg-BG"/>
              <a:t>Редакт. стил загл. образец</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bg-BG"/>
              <a:t>Редактиране на стиловете на текста в образеца</a:t>
            </a:r>
          </a:p>
        </p:txBody>
      </p:sp>
      <p:sp>
        <p:nvSpPr>
          <p:cNvPr id="5" name="Date Placeholder 4"/>
          <p:cNvSpPr>
            <a:spLocks noGrp="1"/>
          </p:cNvSpPr>
          <p:nvPr>
            <p:ph type="dt" sz="half" idx="10"/>
          </p:nvPr>
        </p:nvSpPr>
        <p:spPr/>
        <p:txBody>
          <a:bodyPr/>
          <a:lstStyle/>
          <a:p>
            <a:fld id="{5BCAD085-E8A6-8845-BD4E-CB4CCA059FC4}" type="datetimeFigureOut">
              <a:rPr lang="en-US" smtClean="0"/>
              <a:t>5/26/2025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156470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bg-BG"/>
              <a:t>Редакт. стил загл. образец</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bg-BG"/>
              <a:t>Щракнете върху иконата, за да добавите картина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a:t>Редактиране на стиловете на текста в образеца</a:t>
            </a:r>
          </a:p>
        </p:txBody>
      </p:sp>
      <p:sp>
        <p:nvSpPr>
          <p:cNvPr id="5" name="Date Placeholder 4"/>
          <p:cNvSpPr>
            <a:spLocks noGrp="1"/>
          </p:cNvSpPr>
          <p:nvPr>
            <p:ph type="dt" sz="half" idx="10"/>
          </p:nvPr>
        </p:nvSpPr>
        <p:spPr/>
        <p:txBody>
          <a:bodyPr/>
          <a:lstStyle/>
          <a:p>
            <a:fld id="{5BCAD085-E8A6-8845-BD4E-CB4CCA059FC4}" type="datetimeFigureOut">
              <a:rPr lang="en-US" smtClean="0"/>
              <a:t>5/26/2025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26665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bg-BG"/>
              <a:t>Редакт. стил загл. образец</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bg-BG"/>
              <a:t>Редактиране на стиловете на текста в образеца</a:t>
            </a:r>
          </a:p>
          <a:p>
            <a:pPr lvl="1"/>
            <a:r>
              <a:rPr lang="bg-BG"/>
              <a:t>Второ ниво</a:t>
            </a:r>
          </a:p>
          <a:p>
            <a:pPr lvl="2"/>
            <a:r>
              <a:rPr lang="bg-BG"/>
              <a:t>Трето ниво</a:t>
            </a:r>
          </a:p>
          <a:p>
            <a:pPr lvl="3"/>
            <a:r>
              <a:rPr lang="bg-BG"/>
              <a:t>Четвърто ниво</a:t>
            </a:r>
          </a:p>
          <a:p>
            <a:pPr lvl="4"/>
            <a:r>
              <a:rPr lang="bg-BG"/>
              <a:t>Пето ниво</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BCAD085-E8A6-8845-BD4E-CB4CCA059FC4}" type="datetimeFigureOut">
              <a:rPr lang="en-US" smtClean="0"/>
              <a:t>5/26/2025</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152778265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6.xml"/><Relationship Id="rId5" Type="http://schemas.openxmlformats.org/officeDocument/2006/relationships/image" Target="../media/image5.emf"/><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261" y="2244969"/>
            <a:ext cx="6347713" cy="1320800"/>
          </a:xfrm>
        </p:spPr>
        <p:txBody>
          <a:bodyPr>
            <a:normAutofit fontScale="90000"/>
          </a:bodyPr>
          <a:lstStyle/>
          <a:p>
            <a:r>
              <a:rPr dirty="0"/>
              <a:t>Decentralization in International Payments and the Evolving Role of SWIFT</a:t>
            </a:r>
          </a:p>
        </p:txBody>
      </p:sp>
      <p:sp>
        <p:nvSpPr>
          <p:cNvPr id="3" name="Content Placeholder 2"/>
          <p:cNvSpPr>
            <a:spLocks noGrp="1"/>
          </p:cNvSpPr>
          <p:nvPr>
            <p:ph idx="1"/>
          </p:nvPr>
        </p:nvSpPr>
        <p:spPr>
          <a:xfrm>
            <a:off x="609599" y="4202723"/>
            <a:ext cx="6347714" cy="1838640"/>
          </a:xfrm>
        </p:spPr>
        <p:txBody>
          <a:bodyPr>
            <a:normAutofit/>
          </a:bodyPr>
          <a:lstStyle/>
          <a:p>
            <a:r>
              <a:rPr dirty="0"/>
              <a:t>Assoc. Prof. </a:t>
            </a:r>
            <a:r>
              <a:rPr dirty="0" err="1"/>
              <a:t>Vesela</a:t>
            </a:r>
            <a:r>
              <a:rPr dirty="0"/>
              <a:t> Todorova</a:t>
            </a:r>
            <a:endParaRPr lang="en-US" dirty="0"/>
          </a:p>
          <a:p>
            <a:r>
              <a:rPr dirty="0"/>
              <a:t>Assoc. Prof. Monika Moraliyska</a:t>
            </a:r>
            <a:endParaRPr lang="en-US" dirty="0"/>
          </a:p>
          <a:p>
            <a:r>
              <a:rPr dirty="0"/>
              <a:t>Chief Assist. Prof. Iva </a:t>
            </a:r>
            <a:r>
              <a:rPr dirty="0" err="1"/>
              <a:t>Raycheva</a:t>
            </a:r>
            <a:endParaRPr lang="en-US" dirty="0"/>
          </a:p>
          <a:p>
            <a:pPr marL="0" indent="0">
              <a:buNone/>
            </a:pPr>
            <a:r>
              <a:rPr dirty="0"/>
              <a:t>University of National and World Economy, Sofia, Bulgaria</a:t>
            </a:r>
          </a:p>
        </p:txBody>
      </p:sp>
      <p:pic>
        <p:nvPicPr>
          <p:cNvPr id="4" name="Картина 3"/>
          <p:cNvPicPr>
            <a:picLocks noChangeAspect="1"/>
          </p:cNvPicPr>
          <p:nvPr/>
        </p:nvPicPr>
        <p:blipFill>
          <a:blip r:embed="rId2"/>
          <a:stretch>
            <a:fillRect/>
          </a:stretch>
        </p:blipFill>
        <p:spPr>
          <a:xfrm>
            <a:off x="8792" y="8792"/>
            <a:ext cx="9144793" cy="117663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лавие 1"/>
          <p:cNvSpPr>
            <a:spLocks noGrp="1" noChangeArrowheads="1"/>
          </p:cNvSpPr>
          <p:nvPr>
            <p:ph type="title"/>
          </p:nvPr>
        </p:nvSpPr>
        <p:spPr>
          <a:xfrm>
            <a:off x="628650" y="370743"/>
            <a:ext cx="6246935" cy="994172"/>
          </a:xfrm>
        </p:spPr>
        <p:txBody>
          <a:bodyPr/>
          <a:lstStyle/>
          <a:p>
            <a:pPr algn="ctr" eaLnBrk="1" hangingPunct="1"/>
            <a:r>
              <a:rPr lang="en-GB" altLang="bg-BG" sz="2550" dirty="0"/>
              <a:t>Forecast for Average number of SWIFT messages per day </a:t>
            </a:r>
          </a:p>
        </p:txBody>
      </p:sp>
      <p:graphicFrame>
        <p:nvGraphicFramePr>
          <p:cNvPr id="3" name="Диаграма 2"/>
          <p:cNvGraphicFramePr>
            <a:graphicFrameLocks/>
          </p:cNvGraphicFramePr>
          <p:nvPr>
            <p:extLst>
              <p:ext uri="{D42A27DB-BD31-4B8C-83A1-F6EECF244321}">
                <p14:modId xmlns:p14="http://schemas.microsoft.com/office/powerpoint/2010/main" val="1163003842"/>
              </p:ext>
            </p:extLst>
          </p:nvPr>
        </p:nvGraphicFramePr>
        <p:xfrm>
          <a:off x="1828800" y="1688123"/>
          <a:ext cx="4815840" cy="2848708"/>
        </p:xfrm>
        <a:graphic>
          <a:graphicData uri="http://schemas.openxmlformats.org/drawingml/2006/chart">
            <c:chart xmlns:c="http://schemas.openxmlformats.org/drawingml/2006/chart" xmlns:r="http://schemas.openxmlformats.org/officeDocument/2006/relationships" r:id="rId2"/>
          </a:graphicData>
        </a:graphic>
      </p:graphicFrame>
      <p:sp>
        <p:nvSpPr>
          <p:cNvPr id="5" name="Текстово поле 4"/>
          <p:cNvSpPr txBox="1"/>
          <p:nvPr/>
        </p:nvSpPr>
        <p:spPr>
          <a:xfrm>
            <a:off x="594123" y="4466310"/>
            <a:ext cx="7650956" cy="1569660"/>
          </a:xfrm>
          <a:prstGeom prst="rect">
            <a:avLst/>
          </a:prstGeom>
          <a:noFill/>
        </p:spPr>
        <p:txBody>
          <a:bodyPr>
            <a:spAutoFit/>
          </a:bodyPr>
          <a:lstStyle/>
          <a:p>
            <a:pPr>
              <a:defRPr/>
            </a:pPr>
            <a:r>
              <a:rPr lang="en-GB" sz="1200" dirty="0"/>
              <a:t>The Figure  present the estimated values and confidence intervals from a forecast for the next two years monthly. The forecast is monthly for 2023 and 2024. For both years, it is clearly seen that the predicted value for the month is the highest compared to the month of the corresponding year. The predicted values for the month of August for both years are the lowest compared to the remaining months in the respective year.</a:t>
            </a:r>
          </a:p>
          <a:p>
            <a:pPr marL="214313" indent="-214313">
              <a:buFont typeface="Wingdings" panose="05000000000000000000" pitchFamily="2" charset="2"/>
              <a:buChar char="v"/>
              <a:defRPr/>
            </a:pPr>
            <a:r>
              <a:rPr lang="en-GB" sz="1200" b="1" dirty="0">
                <a:solidFill>
                  <a:schemeClr val="accent6">
                    <a:lumMod val="75000"/>
                  </a:schemeClr>
                </a:solidFill>
              </a:rPr>
              <a:t>For August 2023</a:t>
            </a:r>
            <a:r>
              <a:rPr lang="en-GB" sz="1200" dirty="0"/>
              <a:t>, the average number of SWIFT messages per day to be </a:t>
            </a:r>
            <a:r>
              <a:rPr lang="en-GB" sz="1200" b="1" i="1" dirty="0">
                <a:solidFill>
                  <a:srgbClr val="C00000"/>
                </a:solidFill>
              </a:rPr>
              <a:t>43.81 million</a:t>
            </a:r>
            <a:r>
              <a:rPr lang="en-GB" sz="1200" dirty="0"/>
              <a:t>.</a:t>
            </a:r>
          </a:p>
          <a:p>
            <a:pPr marL="214313" indent="-214313">
              <a:buFont typeface="Wingdings" panose="05000000000000000000" pitchFamily="2" charset="2"/>
              <a:buChar char="v"/>
              <a:defRPr/>
            </a:pPr>
            <a:r>
              <a:rPr lang="en-GB" sz="1200" b="1" dirty="0">
                <a:solidFill>
                  <a:schemeClr val="accent6">
                    <a:lumMod val="75000"/>
                  </a:schemeClr>
                </a:solidFill>
              </a:rPr>
              <a:t>For December 2023</a:t>
            </a:r>
            <a:r>
              <a:rPr lang="en-GB" sz="1200" dirty="0"/>
              <a:t>, the average number of SWIFT messages per day to be </a:t>
            </a:r>
            <a:r>
              <a:rPr lang="en-GB" sz="1200" b="1" i="1" dirty="0">
                <a:solidFill>
                  <a:srgbClr val="C00000"/>
                </a:solidFill>
              </a:rPr>
              <a:t>49.08 million</a:t>
            </a:r>
            <a:r>
              <a:rPr lang="en-GB" sz="1200" dirty="0"/>
              <a:t>. </a:t>
            </a:r>
          </a:p>
          <a:p>
            <a:pPr marL="214313" indent="-214313">
              <a:buFont typeface="Wingdings" panose="05000000000000000000" pitchFamily="2" charset="2"/>
              <a:buChar char="v"/>
              <a:defRPr/>
            </a:pPr>
            <a:r>
              <a:rPr lang="en-GB" sz="1200" b="1" dirty="0">
                <a:solidFill>
                  <a:schemeClr val="accent6">
                    <a:lumMod val="75000"/>
                  </a:schemeClr>
                </a:solidFill>
              </a:rPr>
              <a:t>For August 2024</a:t>
            </a:r>
            <a:r>
              <a:rPr lang="en-GB" sz="1200" dirty="0"/>
              <a:t>,  the average number of SWIFT messages per day to be </a:t>
            </a:r>
            <a:r>
              <a:rPr lang="en-GB" sz="1200" b="1" i="1" dirty="0">
                <a:solidFill>
                  <a:srgbClr val="C00000"/>
                </a:solidFill>
              </a:rPr>
              <a:t>46.47 million</a:t>
            </a:r>
            <a:r>
              <a:rPr lang="en-GB" sz="1200" dirty="0"/>
              <a:t>. </a:t>
            </a:r>
          </a:p>
          <a:p>
            <a:pPr marL="214313" indent="-214313">
              <a:buFont typeface="Wingdings" panose="05000000000000000000" pitchFamily="2" charset="2"/>
              <a:buChar char="v"/>
              <a:defRPr/>
            </a:pPr>
            <a:r>
              <a:rPr lang="en-GB" sz="1200" b="1" dirty="0">
                <a:solidFill>
                  <a:schemeClr val="accent6">
                    <a:lumMod val="75000"/>
                  </a:schemeClr>
                </a:solidFill>
              </a:rPr>
              <a:t>For December 2024  </a:t>
            </a:r>
            <a:r>
              <a:rPr lang="en-GB" sz="1200" dirty="0"/>
              <a:t>the average number of SWIFT messages per day to be </a:t>
            </a:r>
            <a:r>
              <a:rPr lang="en-GB" sz="1200" b="1" i="1" dirty="0">
                <a:solidFill>
                  <a:srgbClr val="C00000"/>
                </a:solidFill>
              </a:rPr>
              <a:t>51.99 million</a:t>
            </a:r>
            <a:r>
              <a:rPr lang="en-GB" sz="1200" dirty="0"/>
              <a:t>. </a:t>
            </a:r>
          </a:p>
        </p:txBody>
      </p:sp>
    </p:spTree>
    <p:extLst>
      <p:ext uri="{BB962C8B-B14F-4D97-AF65-F5344CB8AC3E}">
        <p14:creationId xmlns:p14="http://schemas.microsoft.com/office/powerpoint/2010/main" val="2645145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Empirical Findings</a:t>
            </a:r>
          </a:p>
        </p:txBody>
      </p:sp>
      <p:sp>
        <p:nvSpPr>
          <p:cNvPr id="3" name="Content Placeholder 2"/>
          <p:cNvSpPr>
            <a:spLocks noGrp="1"/>
          </p:cNvSpPr>
          <p:nvPr>
            <p:ph idx="1"/>
          </p:nvPr>
        </p:nvSpPr>
        <p:spPr/>
        <p:txBody>
          <a:bodyPr>
            <a:normAutofit/>
          </a:bodyPr>
          <a:lstStyle/>
          <a:p>
            <a:r>
              <a:rPr lang="bg-BG" altLang="bg-BG" dirty="0" err="1">
                <a:solidFill>
                  <a:schemeClr val="tx1"/>
                </a:solidFill>
                <a:latin typeface="Arial" panose="020B0604020202020204" pitchFamily="34" charset="0"/>
              </a:rPr>
              <a:t>Strong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seasonality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highest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usage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December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year-end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settlements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lowest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August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summer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slowdown</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Clear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upward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trend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SWIFT </a:t>
            </a:r>
            <a:r>
              <a:rPr lang="bg-BG" altLang="bg-BG" dirty="0" err="1">
                <a:solidFill>
                  <a:schemeClr val="tx1"/>
                </a:solidFill>
                <a:latin typeface="Arial" panose="020B0604020202020204" pitchFamily="34" charset="0"/>
              </a:rPr>
              <a:t>usage</a:t>
            </a:r>
            <a:r>
              <a:rPr lang="bg-BG" altLang="bg-BG" dirty="0">
                <a:solidFill>
                  <a:schemeClr val="tx1"/>
                </a:solidFill>
                <a:latin typeface="Arial" panose="020B0604020202020204" pitchFamily="34" charset="0"/>
              </a:rPr>
              <a:t> (R² = 0.976)—</a:t>
            </a:r>
            <a:r>
              <a:rPr lang="bg-BG" altLang="bg-BG" dirty="0" err="1">
                <a:solidFill>
                  <a:schemeClr val="tx1"/>
                </a:solidFill>
                <a:latin typeface="Arial" panose="020B0604020202020204" pitchFamily="34" charset="0"/>
              </a:rPr>
              <a:t>about</a:t>
            </a:r>
            <a:r>
              <a:rPr lang="bg-BG" altLang="bg-BG" dirty="0">
                <a:solidFill>
                  <a:schemeClr val="tx1"/>
                </a:solidFill>
                <a:latin typeface="Arial" panose="020B0604020202020204" pitchFamily="34" charset="0"/>
              </a:rPr>
              <a:t> +0.239 </a:t>
            </a:r>
            <a:r>
              <a:rPr lang="bg-BG" altLang="bg-BG" dirty="0" err="1">
                <a:solidFill>
                  <a:schemeClr val="tx1"/>
                </a:solidFill>
                <a:latin typeface="Arial" panose="020B0604020202020204" pitchFamily="34" charset="0"/>
              </a:rPr>
              <a:t>million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messages</a:t>
            </a:r>
            <a:r>
              <a:rPr lang="bg-BG" altLang="bg-BG" dirty="0">
                <a:solidFill>
                  <a:schemeClr val="tx1"/>
                </a:solidFill>
                <a:latin typeface="Arial" panose="020B0604020202020204" pitchFamily="34" charset="0"/>
              </a:rPr>
              <a:t>/</a:t>
            </a:r>
            <a:r>
              <a:rPr lang="bg-BG" altLang="bg-BG" dirty="0" err="1">
                <a:solidFill>
                  <a:schemeClr val="tx1"/>
                </a:solidFill>
                <a:latin typeface="Arial" panose="020B0604020202020204" pitchFamily="34" charset="0"/>
              </a:rPr>
              <a:t>month</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Forecasts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for</a:t>
            </a:r>
            <a:r>
              <a:rPr lang="bg-BG" altLang="bg-BG" dirty="0">
                <a:solidFill>
                  <a:schemeClr val="tx1"/>
                </a:solidFill>
                <a:latin typeface="Arial" panose="020B0604020202020204" pitchFamily="34" charset="0"/>
              </a:rPr>
              <a:t> 2023</a:t>
            </a:r>
            <a:r>
              <a:rPr lang="en-US" altLang="bg-BG" dirty="0">
                <a:solidFill>
                  <a:schemeClr val="tx1"/>
                </a:solidFill>
                <a:latin typeface="Arial" panose="020B0604020202020204" pitchFamily="34" charset="0"/>
              </a:rPr>
              <a:t> - </a:t>
            </a:r>
            <a:r>
              <a:rPr lang="bg-BG" altLang="bg-BG" dirty="0">
                <a:solidFill>
                  <a:schemeClr val="tx1"/>
                </a:solidFill>
                <a:latin typeface="Arial" panose="020B0604020202020204" pitchFamily="34" charset="0"/>
              </a:rPr>
              <a:t>2024 </a:t>
            </a:r>
            <a:r>
              <a:rPr lang="bg-BG" altLang="bg-BG" dirty="0" err="1">
                <a:solidFill>
                  <a:schemeClr val="tx1"/>
                </a:solidFill>
                <a:latin typeface="Arial" panose="020B0604020202020204" pitchFamily="34" charset="0"/>
              </a:rPr>
              <a:t>indicate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continued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growth</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Implication</a:t>
            </a:r>
            <a:r>
              <a:rPr lang="bg-BG" altLang="bg-BG" dirty="0">
                <a:solidFill>
                  <a:schemeClr val="tx1"/>
                </a:solidFill>
                <a:latin typeface="Arial" panose="020B0604020202020204" pitchFamily="34" charset="0"/>
              </a:rPr>
              <a:t>: SWIFT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not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being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replaced</a:t>
            </a:r>
            <a:r>
              <a:rPr lang="en-US"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it’s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adapting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modernizing</a:t>
            </a:r>
            <a:r>
              <a:rPr lang="bg-BG" altLang="bg-BG" dirty="0">
                <a:solidFill>
                  <a:schemeClr val="tx1"/>
                </a:solidFill>
                <a:latin typeface="Arial" panose="020B0604020202020204" pitchFamily="34" charset="0"/>
              </a:rPr>
              <a:t>.</a:t>
            </a:r>
          </a:p>
          <a:p>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Discussion and Policy Implications</a:t>
            </a:r>
          </a:p>
        </p:txBody>
      </p:sp>
      <p:sp>
        <p:nvSpPr>
          <p:cNvPr id="3" name="Content Placeholder 2"/>
          <p:cNvSpPr>
            <a:spLocks noGrp="1"/>
          </p:cNvSpPr>
          <p:nvPr>
            <p:ph idx="1"/>
          </p:nvPr>
        </p:nvSpPr>
        <p:spPr/>
        <p:txBody>
          <a:bodyPr>
            <a:normAutofit/>
          </a:bodyPr>
          <a:lstStyle/>
          <a:p>
            <a:r>
              <a:rPr lang="bg-BG" altLang="bg-BG" dirty="0">
                <a:solidFill>
                  <a:schemeClr val="tx1"/>
                </a:solidFill>
                <a:latin typeface="Arial" panose="020B0604020202020204" pitchFamily="34" charset="0"/>
              </a:rPr>
              <a:t>SWIFT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modernizing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response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to</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competition</a:t>
            </a:r>
            <a:r>
              <a:rPr lang="en-US"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embracing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speed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transparency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interoperability</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Institutions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like</a:t>
            </a:r>
            <a:r>
              <a:rPr lang="bg-BG" altLang="bg-BG" dirty="0">
                <a:solidFill>
                  <a:schemeClr val="tx1"/>
                </a:solidFill>
                <a:latin typeface="Arial" panose="020B0604020202020204" pitchFamily="34" charset="0"/>
              </a:rPr>
              <a:t> SWIFT </a:t>
            </a:r>
            <a:r>
              <a:rPr lang="bg-BG" altLang="bg-BG" dirty="0" err="1">
                <a:solidFill>
                  <a:schemeClr val="tx1"/>
                </a:solidFill>
                <a:latin typeface="Arial" panose="020B0604020202020204" pitchFamily="34" charset="0"/>
              </a:rPr>
              <a:t>might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adopt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transparency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tools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used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DeFi</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on-chain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analytics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This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not</a:t>
            </a:r>
            <a:r>
              <a:rPr lang="bg-BG" altLang="bg-BG" dirty="0">
                <a:solidFill>
                  <a:schemeClr val="tx1"/>
                </a:solidFill>
                <a:latin typeface="Arial" panose="020B0604020202020204" pitchFamily="34" charset="0"/>
              </a:rPr>
              <a:t> a “</a:t>
            </a:r>
            <a:r>
              <a:rPr lang="bg-BG" altLang="bg-BG" dirty="0" err="1">
                <a:solidFill>
                  <a:schemeClr val="tx1"/>
                </a:solidFill>
                <a:latin typeface="Arial" panose="020B0604020202020204" pitchFamily="34" charset="0"/>
              </a:rPr>
              <a:t>winner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takes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all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story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rather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we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signs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hybrid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coexistence</a:t>
            </a:r>
            <a:r>
              <a:rPr lang="bg-BG" altLang="bg-BG" dirty="0">
                <a:solidFill>
                  <a:schemeClr val="tx1"/>
                </a:solidFill>
                <a:latin typeface="Arial" panose="020B0604020202020204" pitchFamily="34" charset="0"/>
              </a:rPr>
              <a:t>.</a:t>
            </a:r>
          </a:p>
          <a:p>
            <a:r>
              <a:rPr lang="bg-BG" altLang="bg-BG" dirty="0" err="1">
                <a:solidFill>
                  <a:schemeClr val="tx1"/>
                </a:solidFill>
                <a:latin typeface="Arial" panose="020B0604020202020204" pitchFamily="34" charset="0"/>
              </a:rPr>
              <a:t>Global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coordination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needed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to</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avoid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regulatory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arbitrage</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normAutofit/>
          </a:bodyPr>
          <a:lstStyle/>
          <a:p>
            <a:r>
              <a:rPr lang="bg-BG" altLang="bg-BG" dirty="0" err="1">
                <a:solidFill>
                  <a:schemeClr val="tx1"/>
                </a:solidFill>
                <a:latin typeface="Arial" panose="020B0604020202020204" pitchFamily="34" charset="0"/>
              </a:rPr>
              <a:t>Decentralization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not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replacing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traditional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system</a:t>
            </a:r>
            <a:r>
              <a:rPr lang="en-US"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it’s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transforming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it</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a:solidFill>
                  <a:schemeClr val="tx1"/>
                </a:solidFill>
                <a:latin typeface="Arial" panose="020B0604020202020204" pitchFamily="34" charset="0"/>
              </a:rPr>
              <a:t>SWIFT </a:t>
            </a:r>
            <a:r>
              <a:rPr lang="bg-BG" altLang="bg-BG" dirty="0" err="1">
                <a:solidFill>
                  <a:schemeClr val="tx1"/>
                </a:solidFill>
                <a:latin typeface="Arial" panose="020B0604020202020204" pitchFamily="34" charset="0"/>
              </a:rPr>
              <a:t>remains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resilient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evolving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strategically</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We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anticipate</a:t>
            </a:r>
            <a:r>
              <a:rPr lang="bg-BG" altLang="bg-BG" dirty="0">
                <a:solidFill>
                  <a:schemeClr val="tx1"/>
                </a:solidFill>
                <a:latin typeface="Arial" panose="020B0604020202020204" pitchFamily="34" charset="0"/>
              </a:rPr>
              <a:t> a </a:t>
            </a:r>
            <a:r>
              <a:rPr lang="bg-BG" altLang="bg-BG" dirty="0" err="1">
                <a:solidFill>
                  <a:schemeClr val="tx1"/>
                </a:solidFill>
                <a:latin typeface="Arial" panose="020B0604020202020204" pitchFamily="34" charset="0"/>
              </a:rPr>
              <a:t>hybrid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model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international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payments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integrating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both</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infrastructures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challenge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regulation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consumer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protection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governance</a:t>
            </a:r>
            <a:r>
              <a:rPr lang="en-US"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but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opportunities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for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efficiency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inclusion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are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immense</a:t>
            </a:r>
            <a:r>
              <a:rPr lang="bg-BG" altLang="bg-BG" dirty="0">
                <a:solidFill>
                  <a:schemeClr val="tx1"/>
                </a:solidFill>
                <a:latin typeface="Arial" panose="020B0604020202020204" pitchFamily="34" charset="0"/>
              </a:rPr>
              <a:t>.</a:t>
            </a:r>
          </a:p>
          <a:p>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049866" y="3098800"/>
            <a:ext cx="6347713" cy="1320800"/>
          </a:xfrm>
        </p:spPr>
        <p:txBody>
          <a:bodyPr/>
          <a:lstStyle/>
          <a:p>
            <a:r>
              <a:rPr lang="en-US" dirty="0"/>
              <a:t>Thank you for your attention!</a:t>
            </a:r>
            <a:r>
              <a:rPr lang="bg-BG" dirty="0"/>
              <a:t/>
            </a:r>
            <a:br>
              <a:rPr lang="bg-BG" dirty="0"/>
            </a:br>
            <a:endParaRPr lang="bg-BG" dirty="0"/>
          </a:p>
        </p:txBody>
      </p:sp>
    </p:spTree>
    <p:extLst>
      <p:ext uri="{BB962C8B-B14F-4D97-AF65-F5344CB8AC3E}">
        <p14:creationId xmlns:p14="http://schemas.microsoft.com/office/powerpoint/2010/main" val="465531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Introduction</a:t>
            </a:r>
          </a:p>
        </p:txBody>
      </p:sp>
      <p:sp>
        <p:nvSpPr>
          <p:cNvPr id="3" name="Content Placeholder 2"/>
          <p:cNvSpPr>
            <a:spLocks noGrp="1"/>
          </p:cNvSpPr>
          <p:nvPr>
            <p:ph idx="1"/>
          </p:nvPr>
        </p:nvSpPr>
        <p:spPr/>
        <p:txBody>
          <a:bodyPr>
            <a:normAutofit/>
          </a:bodyPr>
          <a:lstStyle/>
          <a:p>
            <a:pPr lvl="0"/>
            <a:r>
              <a:rPr lang="bg-BG" altLang="bg-BG" dirty="0" err="1">
                <a:solidFill>
                  <a:schemeClr val="tx1"/>
                </a:solidFill>
                <a:latin typeface="Arial" panose="020B0604020202020204" pitchFamily="34" charset="0"/>
              </a:rPr>
              <a:t>Financial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systems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are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shifting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away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from</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intermediaries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like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banks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clearinghouses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pPr lvl="0"/>
            <a:r>
              <a:rPr lang="bg-BG" altLang="bg-BG" dirty="0">
                <a:solidFill>
                  <a:schemeClr val="tx1"/>
                </a:solidFill>
                <a:latin typeface="Arial" panose="020B0604020202020204" pitchFamily="34" charset="0"/>
              </a:rPr>
              <a:t>Technologies </a:t>
            </a:r>
            <a:r>
              <a:rPr lang="bg-BG" altLang="bg-BG" dirty="0" err="1">
                <a:solidFill>
                  <a:schemeClr val="tx1"/>
                </a:solidFill>
                <a:latin typeface="Arial" panose="020B0604020202020204" pitchFamily="34" charset="0"/>
              </a:rPr>
              <a:t>such</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blockchain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digital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currencies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enable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direct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peer-to-peer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transactions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pPr lvl="0"/>
            <a:r>
              <a:rPr lang="bg-BG" altLang="bg-BG" dirty="0" err="1">
                <a:solidFill>
                  <a:schemeClr val="tx1"/>
                </a:solidFill>
                <a:latin typeface="Arial" panose="020B0604020202020204" pitchFamily="34" charset="0"/>
              </a:rPr>
              <a:t>We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explore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how</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affects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dominant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player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international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payments</a:t>
            </a:r>
            <a:r>
              <a:rPr lang="en-US" altLang="bg-BG" dirty="0">
                <a:solidFill>
                  <a:schemeClr val="tx1"/>
                </a:solidFill>
                <a:latin typeface="Arial" panose="020B0604020202020204" pitchFamily="34" charset="0"/>
              </a:rPr>
              <a:t> - </a:t>
            </a:r>
            <a:r>
              <a:rPr lang="bg-BG" altLang="bg-BG" dirty="0">
                <a:solidFill>
                  <a:schemeClr val="tx1"/>
                </a:solidFill>
                <a:latin typeface="Arial" panose="020B0604020202020204" pitchFamily="34" charset="0"/>
              </a:rPr>
              <a:t>SWIFT.</a:t>
            </a:r>
            <a:endParaRPr lang="en-US" altLang="bg-BG" dirty="0">
              <a:solidFill>
                <a:schemeClr val="tx1"/>
              </a:solidFill>
              <a:latin typeface="Arial" panose="020B0604020202020204" pitchFamily="34" charset="0"/>
            </a:endParaRPr>
          </a:p>
          <a:p>
            <a:pPr lvl="0"/>
            <a:r>
              <a:rPr lang="bg-BG" altLang="bg-BG" dirty="0" err="1">
                <a:solidFill>
                  <a:schemeClr val="tx1"/>
                </a:solidFill>
                <a:latin typeface="Arial" panose="020B0604020202020204" pitchFamily="34" charset="0"/>
              </a:rPr>
              <a:t>Our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research</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combines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conceptual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analysis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with</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empirical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data</a:t>
            </a:r>
            <a:r>
              <a:rPr lang="bg-BG" altLang="bg-BG" dirty="0">
                <a:solidFill>
                  <a:schemeClr val="tx1"/>
                </a:solidFill>
                <a:latin typeface="Arial" panose="020B0604020202020204" pitchFamily="34" charset="0"/>
              </a:rPr>
              <a:t> (2014–2022), </a:t>
            </a:r>
            <a:r>
              <a:rPr lang="bg-BG" altLang="bg-BG" dirty="0" err="1">
                <a:solidFill>
                  <a:schemeClr val="tx1"/>
                </a:solidFill>
                <a:latin typeface="Arial" panose="020B0604020202020204" pitchFamily="34" charset="0"/>
              </a:rPr>
              <a:t>focusing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trends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seasonality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future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projections</a:t>
            </a:r>
            <a:r>
              <a:rPr lang="bg-BG" altLang="bg-BG" dirty="0">
                <a:solidFill>
                  <a:schemeClr val="tx1"/>
                </a:solidFill>
                <a:latin typeface="Arial" panose="020B0604020202020204" pitchFamily="34" charset="0"/>
              </a:rPr>
              <a:t>.</a:t>
            </a:r>
          </a:p>
          <a:p>
            <a:pPr lvl="0"/>
            <a:endParaRPr lang="bg-BG" altLang="bg-BG" dirty="0">
              <a:solidFill>
                <a:schemeClr val="tx1"/>
              </a:solidFill>
              <a:latin typeface="Arial" panose="020B0604020202020204" pitchFamily="34" charset="0"/>
            </a:endParaRPr>
          </a:p>
          <a:p>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Key Concepts of Decentralization</a:t>
            </a:r>
          </a:p>
        </p:txBody>
      </p:sp>
      <p:sp>
        <p:nvSpPr>
          <p:cNvPr id="3" name="Content Placeholder 2"/>
          <p:cNvSpPr>
            <a:spLocks noGrp="1"/>
          </p:cNvSpPr>
          <p:nvPr>
            <p:ph idx="1"/>
          </p:nvPr>
        </p:nvSpPr>
        <p:spPr/>
        <p:txBody>
          <a:bodyPr>
            <a:normAutofit/>
          </a:bodyPr>
          <a:lstStyle/>
          <a:p>
            <a:r>
              <a:rPr lang="bg-BG" altLang="bg-BG" dirty="0" err="1"/>
              <a:t>Decentralization</a:t>
            </a:r>
            <a:r>
              <a:rPr lang="bg-BG" altLang="bg-BG" dirty="0"/>
              <a:t> </a:t>
            </a:r>
            <a:r>
              <a:rPr lang="bg-BG" altLang="bg-BG" dirty="0" err="1"/>
              <a:t>minimizes</a:t>
            </a:r>
            <a:r>
              <a:rPr lang="bg-BG" altLang="bg-BG" dirty="0"/>
              <a:t> </a:t>
            </a:r>
            <a:r>
              <a:rPr lang="bg-BG" altLang="bg-BG" dirty="0" err="1"/>
              <a:t>the</a:t>
            </a:r>
            <a:r>
              <a:rPr lang="bg-BG" altLang="bg-BG" dirty="0"/>
              <a:t> </a:t>
            </a:r>
            <a:r>
              <a:rPr lang="bg-BG" altLang="bg-BG" dirty="0" err="1"/>
              <a:t>role</a:t>
            </a:r>
            <a:r>
              <a:rPr lang="bg-BG" altLang="bg-BG" dirty="0"/>
              <a:t> </a:t>
            </a:r>
            <a:r>
              <a:rPr lang="bg-BG" altLang="bg-BG" dirty="0" err="1"/>
              <a:t>of</a:t>
            </a:r>
            <a:r>
              <a:rPr lang="bg-BG" altLang="bg-BG" dirty="0"/>
              <a:t> </a:t>
            </a:r>
            <a:r>
              <a:rPr lang="bg-BG" altLang="bg-BG" dirty="0" err="1"/>
              <a:t>traditional</a:t>
            </a:r>
            <a:r>
              <a:rPr lang="bg-BG" altLang="bg-BG" dirty="0"/>
              <a:t> </a:t>
            </a:r>
            <a:r>
              <a:rPr lang="bg-BG" altLang="bg-BG" dirty="0" err="1" smtClean="0"/>
              <a:t>intermediaries</a:t>
            </a:r>
            <a:r>
              <a:rPr lang="en-US" altLang="bg-BG" dirty="0" smtClean="0"/>
              <a:t> </a:t>
            </a:r>
            <a:r>
              <a:rPr lang="bg-BG" altLang="bg-BG" dirty="0" err="1" smtClean="0"/>
              <a:t>offering</a:t>
            </a:r>
            <a:r>
              <a:rPr lang="bg-BG" altLang="bg-BG" dirty="0" smtClean="0"/>
              <a:t> </a:t>
            </a:r>
            <a:r>
              <a:rPr lang="bg-BG" altLang="bg-BG" dirty="0" err="1"/>
              <a:t>autonomy</a:t>
            </a:r>
            <a:r>
              <a:rPr lang="bg-BG" altLang="bg-BG" dirty="0"/>
              <a:t>, </a:t>
            </a:r>
            <a:r>
              <a:rPr lang="bg-BG" altLang="bg-BG" dirty="0" err="1"/>
              <a:t>transparency</a:t>
            </a:r>
            <a:r>
              <a:rPr lang="bg-BG" altLang="bg-BG" dirty="0"/>
              <a:t>, </a:t>
            </a:r>
            <a:r>
              <a:rPr lang="bg-BG" altLang="bg-BG" dirty="0" err="1"/>
              <a:t>and</a:t>
            </a:r>
            <a:r>
              <a:rPr lang="bg-BG" altLang="bg-BG" dirty="0"/>
              <a:t> </a:t>
            </a:r>
            <a:r>
              <a:rPr lang="bg-BG" altLang="bg-BG" dirty="0" err="1"/>
              <a:t>cost-efficiency</a:t>
            </a:r>
            <a:r>
              <a:rPr lang="bg-BG" altLang="bg-BG" dirty="0"/>
              <a:t>.</a:t>
            </a:r>
            <a:endParaRPr lang="en-US" altLang="bg-BG" dirty="0"/>
          </a:p>
          <a:p>
            <a:r>
              <a:rPr lang="bg-BG" altLang="bg-BG" dirty="0"/>
              <a:t>Key </a:t>
            </a:r>
            <a:r>
              <a:rPr lang="bg-BG" altLang="bg-BG" dirty="0" err="1"/>
              <a:t>technologies</a:t>
            </a:r>
            <a:r>
              <a:rPr lang="bg-BG" altLang="bg-BG" dirty="0"/>
              <a:t>: </a:t>
            </a:r>
            <a:r>
              <a:rPr lang="bg-BG" altLang="bg-BG" dirty="0" err="1"/>
              <a:t>DeFi</a:t>
            </a:r>
            <a:r>
              <a:rPr lang="bg-BG" altLang="bg-BG" dirty="0"/>
              <a:t> (</a:t>
            </a:r>
            <a:r>
              <a:rPr lang="bg-BG" altLang="bg-BG" dirty="0" err="1"/>
              <a:t>smart</a:t>
            </a:r>
            <a:r>
              <a:rPr lang="bg-BG" altLang="bg-BG" dirty="0"/>
              <a:t> </a:t>
            </a:r>
            <a:r>
              <a:rPr lang="bg-BG" altLang="bg-BG" dirty="0" err="1"/>
              <a:t>contracts</a:t>
            </a:r>
            <a:r>
              <a:rPr lang="bg-BG" altLang="bg-BG" dirty="0"/>
              <a:t> </a:t>
            </a:r>
            <a:r>
              <a:rPr lang="bg-BG" altLang="bg-BG" dirty="0" err="1"/>
              <a:t>on</a:t>
            </a:r>
            <a:r>
              <a:rPr lang="bg-BG" altLang="bg-BG" dirty="0"/>
              <a:t> </a:t>
            </a:r>
            <a:r>
              <a:rPr lang="bg-BG" altLang="bg-BG" dirty="0" err="1"/>
              <a:t>blockchain</a:t>
            </a:r>
            <a:r>
              <a:rPr lang="bg-BG" altLang="bg-BG" dirty="0"/>
              <a:t>), </a:t>
            </a:r>
            <a:r>
              <a:rPr lang="bg-BG" altLang="bg-BG" dirty="0" err="1"/>
              <a:t>cryptocurrencies</a:t>
            </a:r>
            <a:r>
              <a:rPr lang="bg-BG" altLang="bg-BG" dirty="0"/>
              <a:t>, </a:t>
            </a:r>
            <a:r>
              <a:rPr lang="bg-BG" altLang="bg-BG" dirty="0" err="1"/>
              <a:t>CBDCs</a:t>
            </a:r>
            <a:r>
              <a:rPr lang="bg-BG" altLang="bg-BG" dirty="0"/>
              <a:t>, </a:t>
            </a:r>
            <a:r>
              <a:rPr lang="bg-BG" altLang="bg-BG" dirty="0" err="1"/>
              <a:t>and</a:t>
            </a:r>
            <a:r>
              <a:rPr lang="bg-BG" altLang="bg-BG" dirty="0"/>
              <a:t> </a:t>
            </a:r>
            <a:r>
              <a:rPr lang="bg-BG" altLang="bg-BG" dirty="0" err="1"/>
              <a:t>de-dollarization</a:t>
            </a:r>
            <a:r>
              <a:rPr lang="bg-BG" altLang="bg-BG" dirty="0"/>
              <a:t> </a:t>
            </a:r>
            <a:r>
              <a:rPr lang="bg-BG" altLang="bg-BG" dirty="0" err="1"/>
              <a:t>strategies</a:t>
            </a:r>
            <a:r>
              <a:rPr lang="bg-BG" altLang="bg-BG" dirty="0"/>
              <a:t>.</a:t>
            </a:r>
            <a:endParaRPr lang="en-US" altLang="bg-BG" dirty="0"/>
          </a:p>
          <a:p>
            <a:r>
              <a:rPr lang="bg-BG" altLang="bg-BG" dirty="0" err="1"/>
              <a:t>These</a:t>
            </a:r>
            <a:r>
              <a:rPr lang="bg-BG" altLang="bg-BG" dirty="0"/>
              <a:t> </a:t>
            </a:r>
            <a:r>
              <a:rPr lang="bg-BG" altLang="bg-BG" dirty="0" err="1"/>
              <a:t>tools</a:t>
            </a:r>
            <a:r>
              <a:rPr lang="bg-BG" altLang="bg-BG" dirty="0"/>
              <a:t> </a:t>
            </a:r>
            <a:r>
              <a:rPr lang="bg-BG" altLang="bg-BG" dirty="0" err="1"/>
              <a:t>enhance</a:t>
            </a:r>
            <a:r>
              <a:rPr lang="bg-BG" altLang="bg-BG" dirty="0"/>
              <a:t> </a:t>
            </a:r>
            <a:r>
              <a:rPr lang="bg-BG" altLang="bg-BG" dirty="0" err="1"/>
              <a:t>inclusion</a:t>
            </a:r>
            <a:r>
              <a:rPr lang="bg-BG" altLang="bg-BG" dirty="0"/>
              <a:t> </a:t>
            </a:r>
            <a:r>
              <a:rPr lang="bg-BG" altLang="bg-BG" dirty="0" err="1"/>
              <a:t>but</a:t>
            </a:r>
            <a:r>
              <a:rPr lang="bg-BG" altLang="bg-BG" dirty="0"/>
              <a:t> </a:t>
            </a:r>
            <a:r>
              <a:rPr lang="bg-BG" altLang="bg-BG" dirty="0" err="1"/>
              <a:t>pose</a:t>
            </a:r>
            <a:r>
              <a:rPr lang="bg-BG" altLang="bg-BG" dirty="0"/>
              <a:t> </a:t>
            </a:r>
            <a:r>
              <a:rPr lang="bg-BG" altLang="bg-BG" dirty="0" err="1"/>
              <a:t>regulatory</a:t>
            </a:r>
            <a:r>
              <a:rPr lang="bg-BG" altLang="bg-BG" dirty="0"/>
              <a:t> </a:t>
            </a:r>
            <a:r>
              <a:rPr lang="bg-BG" altLang="bg-BG" dirty="0" err="1"/>
              <a:t>and</a:t>
            </a:r>
            <a:r>
              <a:rPr lang="bg-BG" altLang="bg-BG" dirty="0"/>
              <a:t> </a:t>
            </a:r>
            <a:r>
              <a:rPr lang="bg-BG" altLang="bg-BG" dirty="0" err="1"/>
              <a:t>security</a:t>
            </a:r>
            <a:r>
              <a:rPr lang="bg-BG" altLang="bg-BG" dirty="0"/>
              <a:t> </a:t>
            </a:r>
            <a:r>
              <a:rPr lang="bg-BG" altLang="bg-BG" dirty="0" err="1"/>
              <a:t>challenges</a:t>
            </a:r>
            <a:r>
              <a:rPr lang="bg-BG" altLang="bg-BG" dirty="0"/>
              <a:t>.</a:t>
            </a:r>
            <a:endParaRPr lang="en-US" altLang="bg-BG" dirty="0"/>
          </a:p>
          <a:p>
            <a:r>
              <a:rPr lang="en-US" altLang="bg-BG" dirty="0"/>
              <a:t>T</a:t>
            </a:r>
            <a:r>
              <a:rPr lang="bg-BG" altLang="bg-BG" dirty="0" err="1"/>
              <a:t>his</a:t>
            </a:r>
            <a:r>
              <a:rPr lang="bg-BG" altLang="bg-BG" dirty="0"/>
              <a:t> </a:t>
            </a:r>
            <a:r>
              <a:rPr lang="bg-BG" altLang="bg-BG" dirty="0" err="1"/>
              <a:t>is</a:t>
            </a:r>
            <a:r>
              <a:rPr lang="bg-BG" altLang="bg-BG" dirty="0"/>
              <a:t> </a:t>
            </a:r>
            <a:r>
              <a:rPr lang="bg-BG" altLang="bg-BG" dirty="0" err="1"/>
              <a:t>not</a:t>
            </a:r>
            <a:r>
              <a:rPr lang="bg-BG" altLang="bg-BG" dirty="0"/>
              <a:t> </a:t>
            </a:r>
            <a:r>
              <a:rPr lang="bg-BG" altLang="bg-BG" dirty="0" err="1"/>
              <a:t>just</a:t>
            </a:r>
            <a:r>
              <a:rPr lang="bg-BG" altLang="bg-BG" dirty="0"/>
              <a:t> </a:t>
            </a:r>
            <a:r>
              <a:rPr lang="bg-BG" altLang="bg-BG" dirty="0" err="1"/>
              <a:t>technical</a:t>
            </a:r>
            <a:r>
              <a:rPr lang="bg-BG" altLang="bg-BG" dirty="0"/>
              <a:t> </a:t>
            </a:r>
            <a:r>
              <a:rPr lang="bg-BG" altLang="bg-BG" dirty="0" err="1"/>
              <a:t>change</a:t>
            </a:r>
            <a:r>
              <a:rPr lang="en-US" altLang="bg-BG" dirty="0"/>
              <a:t> </a:t>
            </a:r>
            <a:r>
              <a:rPr lang="en-US" altLang="bg-BG" dirty="0" smtClean="0"/>
              <a:t>- </a:t>
            </a:r>
            <a:r>
              <a:rPr lang="bg-BG" altLang="bg-BG" dirty="0" err="1"/>
              <a:t>it’s</a:t>
            </a:r>
            <a:r>
              <a:rPr lang="bg-BG" altLang="bg-BG" dirty="0"/>
              <a:t> </a:t>
            </a:r>
            <a:r>
              <a:rPr lang="bg-BG" altLang="bg-BG" dirty="0" err="1"/>
              <a:t>an</a:t>
            </a:r>
            <a:r>
              <a:rPr lang="bg-BG" altLang="bg-BG" dirty="0"/>
              <a:t> </a:t>
            </a:r>
            <a:r>
              <a:rPr lang="bg-BG" altLang="bg-BG" dirty="0" err="1"/>
              <a:t>institutional</a:t>
            </a:r>
            <a:r>
              <a:rPr lang="bg-BG" altLang="bg-BG" dirty="0"/>
              <a:t> </a:t>
            </a:r>
            <a:r>
              <a:rPr lang="bg-BG" altLang="bg-BG" dirty="0" err="1"/>
              <a:t>shift</a:t>
            </a:r>
            <a:r>
              <a:rPr lang="bg-BG" altLang="bg-BG" dirty="0"/>
              <a:t>.</a:t>
            </a:r>
          </a:p>
          <a:p>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Literature Insights on SWIFT and Alternatives</a:t>
            </a:r>
          </a:p>
        </p:txBody>
      </p:sp>
      <p:sp>
        <p:nvSpPr>
          <p:cNvPr id="3" name="Content Placeholder 2"/>
          <p:cNvSpPr>
            <a:spLocks noGrp="1"/>
          </p:cNvSpPr>
          <p:nvPr>
            <p:ph idx="1"/>
          </p:nvPr>
        </p:nvSpPr>
        <p:spPr>
          <a:xfrm>
            <a:off x="548052" y="2661752"/>
            <a:ext cx="6347714" cy="3880773"/>
          </a:xfrm>
        </p:spPr>
        <p:txBody>
          <a:bodyPr>
            <a:normAutofit fontScale="92500" lnSpcReduction="10000"/>
          </a:bodyPr>
          <a:lstStyle/>
          <a:p>
            <a:r>
              <a:rPr lang="en-US" dirty="0">
                <a:solidFill>
                  <a:schemeClr val="tx1"/>
                </a:solidFill>
                <a:latin typeface="Arial" panose="020B0604020202020204" pitchFamily="34" charset="0"/>
              </a:rPr>
              <a:t>Society for Worldwide Interbank Financial Telecommunication (SWIFT) </a:t>
            </a:r>
          </a:p>
          <a:p>
            <a:r>
              <a:rPr lang="bg-BG" altLang="bg-BG" dirty="0">
                <a:solidFill>
                  <a:schemeClr val="tx1"/>
                </a:solidFill>
                <a:latin typeface="Arial" panose="020B0604020202020204" pitchFamily="34" charset="0"/>
              </a:rPr>
              <a:t>SWIFT </a:t>
            </a:r>
            <a:r>
              <a:rPr lang="bg-BG" altLang="bg-BG" dirty="0" err="1">
                <a:solidFill>
                  <a:schemeClr val="tx1"/>
                </a:solidFill>
                <a:latin typeface="Arial" panose="020B0604020202020204" pitchFamily="34" charset="0"/>
              </a:rPr>
              <a:t>has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long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been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secure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backbone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international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financial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messaging</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However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costly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slow</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politically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influenced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sanctions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Alternatives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like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Ripple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Ethereum</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CBDC </a:t>
            </a:r>
            <a:r>
              <a:rPr lang="bg-BG" altLang="bg-BG" dirty="0" err="1">
                <a:solidFill>
                  <a:schemeClr val="tx1"/>
                </a:solidFill>
                <a:latin typeface="Arial" panose="020B0604020202020204" pitchFamily="34" charset="0"/>
              </a:rPr>
              <a:t>systems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are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gaining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traction</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a:solidFill>
                  <a:schemeClr val="tx1"/>
                </a:solidFill>
                <a:latin typeface="Arial" panose="020B0604020202020204" pitchFamily="34" charset="0"/>
              </a:rPr>
              <a:t>SWIFT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responding</a:t>
            </a:r>
            <a:r>
              <a:rPr lang="bg-BG" altLang="bg-BG" dirty="0">
                <a:solidFill>
                  <a:schemeClr val="tx1"/>
                </a:solidFill>
                <a:latin typeface="Arial" panose="020B0604020202020204" pitchFamily="34" charset="0"/>
              </a:rPr>
              <a:t>: ISO 20022 </a:t>
            </a:r>
            <a:r>
              <a:rPr lang="bg-BG" altLang="bg-BG" dirty="0" err="1">
                <a:solidFill>
                  <a:schemeClr val="tx1"/>
                </a:solidFill>
                <a:latin typeface="Arial" panose="020B0604020202020204" pitchFamily="34" charset="0"/>
              </a:rPr>
              <a:t>standardization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GPI </a:t>
            </a:r>
            <a:r>
              <a:rPr lang="bg-BG" altLang="bg-BG" dirty="0" err="1">
                <a:solidFill>
                  <a:schemeClr val="tx1"/>
                </a:solidFill>
                <a:latin typeface="Arial" panose="020B0604020202020204" pitchFamily="34" charset="0"/>
              </a:rPr>
              <a:t>initiative</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en-US" dirty="0">
                <a:solidFill>
                  <a:schemeClr val="tx1"/>
                </a:solidFill>
                <a:latin typeface="Arial" panose="020B0604020202020204" pitchFamily="34" charset="0"/>
              </a:rPr>
              <a:t>(Global Payments Innovation) is a program by SWIFT that aims to improve cross-border payments by making them faster, more transparent, and more traceable.</a:t>
            </a:r>
            <a:endParaRPr lang="bg-BG" altLang="bg-BG" dirty="0">
              <a:solidFill>
                <a:schemeClr val="tx1"/>
              </a:solidFill>
              <a:latin typeface="Arial" panose="020B0604020202020204" pitchFamily="34" charset="0"/>
            </a:endParaRPr>
          </a:p>
          <a:p>
            <a:endParaRPr lang="en-US" dirty="0"/>
          </a:p>
          <a:p>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Rise of DeFi Ecosystem</a:t>
            </a:r>
          </a:p>
        </p:txBody>
      </p:sp>
      <p:sp>
        <p:nvSpPr>
          <p:cNvPr id="3" name="Content Placeholder 2"/>
          <p:cNvSpPr>
            <a:spLocks noGrp="1"/>
          </p:cNvSpPr>
          <p:nvPr>
            <p:ph idx="1"/>
          </p:nvPr>
        </p:nvSpPr>
        <p:spPr/>
        <p:txBody>
          <a:bodyPr>
            <a:normAutofit/>
          </a:bodyPr>
          <a:lstStyle/>
          <a:p>
            <a:r>
              <a:rPr lang="bg-BG" altLang="bg-BG" dirty="0" err="1">
                <a:solidFill>
                  <a:schemeClr val="tx1"/>
                </a:solidFill>
                <a:latin typeface="Arial" panose="020B0604020202020204" pitchFamily="34" charset="0"/>
              </a:rPr>
              <a:t>DeFi</a:t>
            </a:r>
            <a:r>
              <a:rPr lang="bg-BG"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decentralized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financial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applications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built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public</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blockchains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Use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dApps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allows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peer-to-peer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lending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insurance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trading</a:t>
            </a:r>
            <a:r>
              <a:rPr lang="en-US"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without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banks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Transparency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through</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public</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code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immutable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smart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contracts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DAOs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Autonomous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Organizations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bring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governance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into</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users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hands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However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DeFi</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exposed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to</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hacks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lacks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consumer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safeguards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often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has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low</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usability</a:t>
            </a:r>
            <a:r>
              <a:rPr lang="bg-BG" altLang="bg-BG" dirty="0">
                <a:solidFill>
                  <a:schemeClr val="tx1"/>
                </a:solidFill>
                <a:latin typeface="Arial" panose="020B0604020202020204" pitchFamily="34" charset="0"/>
              </a:rPr>
              <a:t>.</a:t>
            </a:r>
          </a:p>
          <a:p>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Digital Currencies and CBDCs</a:t>
            </a:r>
          </a:p>
        </p:txBody>
      </p:sp>
      <p:sp>
        <p:nvSpPr>
          <p:cNvPr id="3" name="Content Placeholder 2"/>
          <p:cNvSpPr>
            <a:spLocks noGrp="1"/>
          </p:cNvSpPr>
          <p:nvPr>
            <p:ph idx="1"/>
          </p:nvPr>
        </p:nvSpPr>
        <p:spPr/>
        <p:txBody>
          <a:bodyPr>
            <a:normAutofit/>
          </a:bodyPr>
          <a:lstStyle/>
          <a:p>
            <a:r>
              <a:rPr lang="bg-BG" altLang="bg-BG" dirty="0" err="1">
                <a:solidFill>
                  <a:schemeClr val="tx1"/>
                </a:solidFill>
                <a:latin typeface="Arial" panose="020B0604020202020204" pitchFamily="34" charset="0"/>
              </a:rPr>
              <a:t>Cryptocurrencies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private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anonymous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Bitcoin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Ethereum</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CBDCs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official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centralized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digital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equivalents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national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currencies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e.g</a:t>
            </a:r>
            <a:r>
              <a:rPr lang="bg-BG" altLang="bg-BG" dirty="0">
                <a:solidFill>
                  <a:schemeClr val="tx1"/>
                </a:solidFill>
                <a:latin typeface="Arial" panose="020B0604020202020204" pitchFamily="34" charset="0"/>
              </a:rPr>
              <a:t>., e-CNY).</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Both</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serve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alternatives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to</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traditional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banking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cross-border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systems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Digital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currencies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can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reduce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reliance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U.S. </a:t>
            </a:r>
            <a:r>
              <a:rPr lang="bg-BG" altLang="bg-BG" dirty="0" err="1">
                <a:solidFill>
                  <a:schemeClr val="tx1"/>
                </a:solidFill>
                <a:latin typeface="Arial" panose="020B0604020202020204" pitchFamily="34" charset="0"/>
              </a:rPr>
              <a:t>dollar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the</a:t>
            </a:r>
            <a:r>
              <a:rPr lang="bg-BG" altLang="bg-BG" dirty="0">
                <a:solidFill>
                  <a:schemeClr val="tx1"/>
                </a:solidFill>
                <a:latin typeface="Arial" panose="020B0604020202020204" pitchFamily="34" charset="0"/>
              </a:rPr>
              <a:t> Euro</a:t>
            </a:r>
            <a:r>
              <a:rPr lang="en-US" altLang="bg-BG" dirty="0">
                <a:solidFill>
                  <a:schemeClr val="tx1"/>
                </a:solidFill>
                <a:latin typeface="Arial" panose="020B0604020202020204" pitchFamily="34" charset="0"/>
              </a:rPr>
              <a:t> - </a:t>
            </a:r>
            <a:r>
              <a:rPr lang="bg-BG" altLang="bg-BG" dirty="0" err="1">
                <a:solidFill>
                  <a:schemeClr val="tx1"/>
                </a:solidFill>
                <a:latin typeface="Arial" panose="020B0604020202020204" pitchFamily="34" charset="0"/>
              </a:rPr>
              <a:t>strategically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important</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for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developing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economies</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CBDCs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also</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offer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programmable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payments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real-time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settlement</a:t>
            </a:r>
            <a:r>
              <a:rPr lang="bg-BG" altLang="bg-BG" dirty="0">
                <a:solidFill>
                  <a:schemeClr val="tx1"/>
                </a:solidFill>
                <a:latin typeface="Arial" panose="020B0604020202020204" pitchFamily="34"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Methodology</a:t>
            </a:r>
          </a:p>
        </p:txBody>
      </p:sp>
      <p:sp>
        <p:nvSpPr>
          <p:cNvPr id="3" name="Content Placeholder 2"/>
          <p:cNvSpPr>
            <a:spLocks noGrp="1"/>
          </p:cNvSpPr>
          <p:nvPr>
            <p:ph idx="1"/>
          </p:nvPr>
        </p:nvSpPr>
        <p:spPr/>
        <p:txBody>
          <a:bodyPr/>
          <a:lstStyle/>
          <a:p>
            <a:r>
              <a:rPr lang="bg-BG" altLang="bg-BG" dirty="0" err="1">
                <a:solidFill>
                  <a:schemeClr val="tx1"/>
                </a:solidFill>
                <a:latin typeface="Arial" panose="020B0604020202020204" pitchFamily="34" charset="0"/>
              </a:rPr>
              <a:t>Used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monthly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data</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on</a:t>
            </a:r>
            <a:r>
              <a:rPr lang="bg-BG" altLang="bg-BG" dirty="0">
                <a:solidFill>
                  <a:schemeClr val="tx1"/>
                </a:solidFill>
                <a:latin typeface="Arial" panose="020B0604020202020204" pitchFamily="34" charset="0"/>
              </a:rPr>
              <a:t> SWIFT </a:t>
            </a:r>
            <a:r>
              <a:rPr lang="bg-BG" altLang="bg-BG" dirty="0" err="1">
                <a:solidFill>
                  <a:schemeClr val="tx1"/>
                </a:solidFill>
                <a:latin typeface="Arial" panose="020B0604020202020204" pitchFamily="34" charset="0"/>
              </a:rPr>
              <a:t>messages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per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day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from</a:t>
            </a:r>
            <a:r>
              <a:rPr lang="bg-BG" altLang="bg-BG" dirty="0">
                <a:solidFill>
                  <a:schemeClr val="tx1"/>
                </a:solidFill>
                <a:latin typeface="Arial" panose="020B0604020202020204" pitchFamily="34" charset="0"/>
              </a:rPr>
              <a:t> 2014 </a:t>
            </a:r>
            <a:r>
              <a:rPr lang="bg-BG" altLang="bg-BG" dirty="0" err="1">
                <a:solidFill>
                  <a:schemeClr val="tx1"/>
                </a:solidFill>
                <a:latin typeface="Arial" panose="020B0604020202020204" pitchFamily="34" charset="0"/>
              </a:rPr>
              <a:t>to</a:t>
            </a:r>
            <a:r>
              <a:rPr lang="bg-BG" altLang="bg-BG" dirty="0">
                <a:solidFill>
                  <a:schemeClr val="tx1"/>
                </a:solidFill>
                <a:latin typeface="Arial" panose="020B0604020202020204" pitchFamily="34" charset="0"/>
              </a:rPr>
              <a:t> 2022.</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Applied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statistical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methods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autocorrelation</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trend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detection</a:t>
            </a:r>
            <a:r>
              <a:rPr lang="bg-BG" altLang="bg-BG" dirty="0">
                <a:solidFill>
                  <a:schemeClr val="tx1"/>
                </a:solidFill>
                <a:latin typeface="Arial" panose="020B0604020202020204" pitchFamily="34" charset="0"/>
              </a:rPr>
              <a:t>), 12-month </a:t>
            </a:r>
            <a:r>
              <a:rPr lang="bg-BG" altLang="bg-BG" dirty="0" err="1">
                <a:solidFill>
                  <a:schemeClr val="tx1"/>
                </a:solidFill>
                <a:latin typeface="Arial" panose="020B0604020202020204" pitchFamily="34" charset="0"/>
              </a:rPr>
              <a:t>moving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averages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seasonality</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exponential</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smoothing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forecasting</a:t>
            </a:r>
            <a:r>
              <a:rPr lang="bg-BG" altLang="bg-BG" dirty="0">
                <a:solidFill>
                  <a:schemeClr val="tx1"/>
                </a:solidFill>
                <a:latin typeface="Arial" panose="020B0604020202020204" pitchFamily="34" charset="0"/>
              </a:rPr>
              <a:t>).</a:t>
            </a:r>
            <a:endParaRPr lang="en-US" altLang="bg-BG" dirty="0">
              <a:solidFill>
                <a:schemeClr val="tx1"/>
              </a:solidFill>
              <a:latin typeface="Arial" panose="020B0604020202020204" pitchFamily="34" charset="0"/>
            </a:endParaRPr>
          </a:p>
          <a:p>
            <a:r>
              <a:rPr lang="bg-BG" altLang="bg-BG" dirty="0">
                <a:solidFill>
                  <a:schemeClr val="tx1"/>
                </a:solidFill>
                <a:latin typeface="Arial" panose="020B0604020202020204" pitchFamily="34" charset="0"/>
              </a:rPr>
              <a:t>Software: IBM SPSS.</a:t>
            </a:r>
            <a:endParaRPr lang="en-US" altLang="bg-BG" dirty="0">
              <a:solidFill>
                <a:schemeClr val="tx1"/>
              </a:solidFill>
              <a:latin typeface="Arial" panose="020B0604020202020204" pitchFamily="34" charset="0"/>
            </a:endParaRPr>
          </a:p>
          <a:p>
            <a:r>
              <a:rPr lang="bg-BG" altLang="bg-BG" dirty="0" err="1">
                <a:solidFill>
                  <a:schemeClr val="tx1"/>
                </a:solidFill>
                <a:latin typeface="Arial" panose="020B0604020202020204" pitchFamily="34" charset="0"/>
              </a:rPr>
              <a:t>Objective</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assess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if</a:t>
            </a:r>
            <a:r>
              <a:rPr lang="bg-BG" altLang="bg-BG" dirty="0">
                <a:solidFill>
                  <a:schemeClr val="tx1"/>
                </a:solidFill>
                <a:latin typeface="Arial" panose="020B0604020202020204" pitchFamily="34" charset="0"/>
              </a:rPr>
              <a:t> SWIFT </a:t>
            </a:r>
            <a:r>
              <a:rPr lang="bg-BG" altLang="bg-BG" dirty="0" err="1">
                <a:solidFill>
                  <a:schemeClr val="tx1"/>
                </a:solidFill>
                <a:latin typeface="Arial" panose="020B0604020202020204" pitchFamily="34" charset="0"/>
              </a:rPr>
              <a:t>is</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declining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static</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or</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adapting</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amid</a:t>
            </a:r>
            <a:r>
              <a:rPr lang="bg-BG" altLang="bg-BG" dirty="0">
                <a:solidFill>
                  <a:schemeClr val="tx1"/>
                </a:solidFill>
                <a:latin typeface="Arial" panose="020B0604020202020204" pitchFamily="34" charset="0"/>
              </a:rPr>
              <a:t> </a:t>
            </a:r>
            <a:r>
              <a:rPr lang="bg-BG" altLang="bg-BG" dirty="0" err="1">
                <a:solidFill>
                  <a:schemeClr val="tx1"/>
                </a:solidFill>
                <a:latin typeface="Arial" panose="020B0604020202020204" pitchFamily="34" charset="0"/>
              </a:rPr>
              <a:t>decentralization</a:t>
            </a:r>
            <a:r>
              <a:rPr lang="bg-BG" altLang="bg-BG" dirty="0">
                <a:solidFill>
                  <a:schemeClr val="tx1"/>
                </a:solidFill>
                <a:latin typeface="Arial" panose="020B0604020202020204" pitchFamily="34"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лавие 1"/>
          <p:cNvSpPr>
            <a:spLocks noGrp="1" noChangeArrowheads="1"/>
          </p:cNvSpPr>
          <p:nvPr>
            <p:ph type="title"/>
          </p:nvPr>
        </p:nvSpPr>
        <p:spPr>
          <a:xfrm>
            <a:off x="540544" y="454245"/>
            <a:ext cx="7886700" cy="596504"/>
          </a:xfrm>
        </p:spPr>
        <p:txBody>
          <a:bodyPr/>
          <a:lstStyle/>
          <a:p>
            <a:pPr eaLnBrk="1" hangingPunct="1"/>
            <a:r>
              <a:rPr lang="en-GB" altLang="bg-BG" sz="2700" dirty="0"/>
              <a:t>Methodology of the </a:t>
            </a:r>
            <a:r>
              <a:rPr lang="en-GB" altLang="bg-BG" sz="2700" dirty="0" smtClean="0"/>
              <a:t>empirical study</a:t>
            </a:r>
            <a:endParaRPr lang="en-GB" altLang="bg-BG" sz="2700" dirty="0"/>
          </a:p>
        </p:txBody>
      </p:sp>
      <p:sp>
        <p:nvSpPr>
          <p:cNvPr id="2051" name="Текстово поле 3"/>
          <p:cNvSpPr txBox="1">
            <a:spLocks noChangeArrowheads="1"/>
          </p:cNvSpPr>
          <p:nvPr/>
        </p:nvSpPr>
        <p:spPr bwMode="auto">
          <a:xfrm>
            <a:off x="540544" y="1734741"/>
            <a:ext cx="45720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ptos" pitchFamily="34" charset="0"/>
              </a:defRPr>
            </a:lvl1pPr>
            <a:lvl2pPr marL="742950" indent="-285750">
              <a:defRPr>
                <a:solidFill>
                  <a:schemeClr val="tx1"/>
                </a:solidFill>
                <a:latin typeface="Aptos" pitchFamily="34" charset="0"/>
              </a:defRPr>
            </a:lvl2pPr>
            <a:lvl3pPr marL="1143000" indent="-228600">
              <a:defRPr>
                <a:solidFill>
                  <a:schemeClr val="tx1"/>
                </a:solidFill>
                <a:latin typeface="Aptos" pitchFamily="34" charset="0"/>
              </a:defRPr>
            </a:lvl3pPr>
            <a:lvl4pPr marL="1600200" indent="-228600">
              <a:defRPr>
                <a:solidFill>
                  <a:schemeClr val="tx1"/>
                </a:solidFill>
                <a:latin typeface="Aptos" pitchFamily="34" charset="0"/>
              </a:defRPr>
            </a:lvl4pPr>
            <a:lvl5pPr marL="2057400" indent="-228600">
              <a:defRPr>
                <a:solidFill>
                  <a:schemeClr val="tx1"/>
                </a:solidFill>
                <a:latin typeface="Aptos" pitchFamily="34" charset="0"/>
              </a:defRPr>
            </a:lvl5pPr>
            <a:lvl6pPr marL="2514600" indent="-228600" eaLnBrk="0" fontAlgn="base" hangingPunct="0">
              <a:spcBef>
                <a:spcPct val="0"/>
              </a:spcBef>
              <a:spcAft>
                <a:spcPct val="0"/>
              </a:spcAft>
              <a:defRPr>
                <a:solidFill>
                  <a:schemeClr val="tx1"/>
                </a:solidFill>
                <a:latin typeface="Aptos" pitchFamily="34" charset="0"/>
              </a:defRPr>
            </a:lvl6pPr>
            <a:lvl7pPr marL="2971800" indent="-228600" eaLnBrk="0" fontAlgn="base" hangingPunct="0">
              <a:spcBef>
                <a:spcPct val="0"/>
              </a:spcBef>
              <a:spcAft>
                <a:spcPct val="0"/>
              </a:spcAft>
              <a:defRPr>
                <a:solidFill>
                  <a:schemeClr val="tx1"/>
                </a:solidFill>
                <a:latin typeface="Aptos" pitchFamily="34" charset="0"/>
              </a:defRPr>
            </a:lvl7pPr>
            <a:lvl8pPr marL="3429000" indent="-228600" eaLnBrk="0" fontAlgn="base" hangingPunct="0">
              <a:spcBef>
                <a:spcPct val="0"/>
              </a:spcBef>
              <a:spcAft>
                <a:spcPct val="0"/>
              </a:spcAft>
              <a:defRPr>
                <a:solidFill>
                  <a:schemeClr val="tx1"/>
                </a:solidFill>
                <a:latin typeface="Aptos" pitchFamily="34" charset="0"/>
              </a:defRPr>
            </a:lvl8pPr>
            <a:lvl9pPr marL="3886200" indent="-228600" eaLnBrk="0" fontAlgn="base" hangingPunct="0">
              <a:spcBef>
                <a:spcPct val="0"/>
              </a:spcBef>
              <a:spcAft>
                <a:spcPct val="0"/>
              </a:spcAft>
              <a:defRPr>
                <a:solidFill>
                  <a:schemeClr val="tx1"/>
                </a:solidFill>
                <a:latin typeface="Aptos" pitchFamily="34" charset="0"/>
              </a:defRPr>
            </a:lvl9pPr>
          </a:lstStyle>
          <a:p>
            <a:r>
              <a:rPr lang="en-GB" altLang="bg-BG" sz="1350">
                <a:latin typeface="Times New Roman" panose="02020603050405020304" pitchFamily="18" charset="0"/>
                <a:cs typeface="Calibri" panose="020F0502020204030204" pitchFamily="34" charset="0"/>
              </a:rPr>
              <a:t>Stage 1:</a:t>
            </a:r>
            <a:r>
              <a:rPr lang="bg-BG" altLang="bg-BG" sz="1350">
                <a:latin typeface="Times New Roman" panose="02020603050405020304" pitchFamily="18" charset="0"/>
                <a:cs typeface="Calibri" panose="020F0502020204030204" pitchFamily="34" charset="0"/>
              </a:rPr>
              <a:t> </a:t>
            </a:r>
            <a:r>
              <a:rPr lang="en-GB" altLang="bg-BG" sz="1350">
                <a:latin typeface="Times New Roman" panose="02020603050405020304" pitchFamily="18" charset="0"/>
                <a:cs typeface="Calibri" panose="020F0502020204030204" pitchFamily="34" charset="0"/>
              </a:rPr>
              <a:t>Autocorrelation coefficient</a:t>
            </a:r>
            <a:endParaRPr lang="en-GB" altLang="bg-BG" sz="1350"/>
          </a:p>
        </p:txBody>
      </p:sp>
      <p:pic>
        <p:nvPicPr>
          <p:cNvPr id="2052" name="Картина 7"/>
          <p:cNvPicPr>
            <a:picLocks noChangeAspect="1" noChangeArrowheads="1"/>
          </p:cNvPicPr>
          <p:nvPr/>
        </p:nvPicPr>
        <p:blipFill>
          <a:blip r:embed="rId2">
            <a:grayscl/>
            <a:biLevel thresh="50000"/>
            <a:extLst>
              <a:ext uri="{28A0092B-C50C-407E-A947-70E740481C1C}">
                <a14:useLocalDpi xmlns:a14="http://schemas.microsoft.com/office/drawing/2010/main" val="0"/>
              </a:ext>
            </a:extLst>
          </a:blip>
          <a:srcRect/>
          <a:stretch>
            <a:fillRect/>
          </a:stretch>
        </p:blipFill>
        <p:spPr bwMode="auto">
          <a:xfrm>
            <a:off x="628650" y="2120504"/>
            <a:ext cx="4311254" cy="606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Текстово поле 9"/>
          <p:cNvSpPr txBox="1">
            <a:spLocks noChangeArrowheads="1"/>
          </p:cNvSpPr>
          <p:nvPr/>
        </p:nvSpPr>
        <p:spPr bwMode="auto">
          <a:xfrm>
            <a:off x="540544" y="2895600"/>
            <a:ext cx="62293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ptos" pitchFamily="34" charset="0"/>
              </a:defRPr>
            </a:lvl1pPr>
            <a:lvl2pPr marL="742950" indent="-285750">
              <a:defRPr>
                <a:solidFill>
                  <a:schemeClr val="tx1"/>
                </a:solidFill>
                <a:latin typeface="Aptos" pitchFamily="34" charset="0"/>
              </a:defRPr>
            </a:lvl2pPr>
            <a:lvl3pPr marL="1143000" indent="-228600">
              <a:defRPr>
                <a:solidFill>
                  <a:schemeClr val="tx1"/>
                </a:solidFill>
                <a:latin typeface="Aptos" pitchFamily="34" charset="0"/>
              </a:defRPr>
            </a:lvl3pPr>
            <a:lvl4pPr marL="1600200" indent="-228600">
              <a:defRPr>
                <a:solidFill>
                  <a:schemeClr val="tx1"/>
                </a:solidFill>
                <a:latin typeface="Aptos" pitchFamily="34" charset="0"/>
              </a:defRPr>
            </a:lvl4pPr>
            <a:lvl5pPr marL="2057400" indent="-228600">
              <a:defRPr>
                <a:solidFill>
                  <a:schemeClr val="tx1"/>
                </a:solidFill>
                <a:latin typeface="Aptos" pitchFamily="34" charset="0"/>
              </a:defRPr>
            </a:lvl5pPr>
            <a:lvl6pPr marL="2514600" indent="-228600" eaLnBrk="0" fontAlgn="base" hangingPunct="0">
              <a:spcBef>
                <a:spcPct val="0"/>
              </a:spcBef>
              <a:spcAft>
                <a:spcPct val="0"/>
              </a:spcAft>
              <a:defRPr>
                <a:solidFill>
                  <a:schemeClr val="tx1"/>
                </a:solidFill>
                <a:latin typeface="Aptos" pitchFamily="34" charset="0"/>
              </a:defRPr>
            </a:lvl6pPr>
            <a:lvl7pPr marL="2971800" indent="-228600" eaLnBrk="0" fontAlgn="base" hangingPunct="0">
              <a:spcBef>
                <a:spcPct val="0"/>
              </a:spcBef>
              <a:spcAft>
                <a:spcPct val="0"/>
              </a:spcAft>
              <a:defRPr>
                <a:solidFill>
                  <a:schemeClr val="tx1"/>
                </a:solidFill>
                <a:latin typeface="Aptos" pitchFamily="34" charset="0"/>
              </a:defRPr>
            </a:lvl7pPr>
            <a:lvl8pPr marL="3429000" indent="-228600" eaLnBrk="0" fontAlgn="base" hangingPunct="0">
              <a:spcBef>
                <a:spcPct val="0"/>
              </a:spcBef>
              <a:spcAft>
                <a:spcPct val="0"/>
              </a:spcAft>
              <a:defRPr>
                <a:solidFill>
                  <a:schemeClr val="tx1"/>
                </a:solidFill>
                <a:latin typeface="Aptos" pitchFamily="34" charset="0"/>
              </a:defRPr>
            </a:lvl8pPr>
            <a:lvl9pPr marL="3886200" indent="-228600" eaLnBrk="0" fontAlgn="base" hangingPunct="0">
              <a:spcBef>
                <a:spcPct val="0"/>
              </a:spcBef>
              <a:spcAft>
                <a:spcPct val="0"/>
              </a:spcAft>
              <a:defRPr>
                <a:solidFill>
                  <a:schemeClr val="tx1"/>
                </a:solidFill>
                <a:latin typeface="Aptos" pitchFamily="34" charset="0"/>
              </a:defRPr>
            </a:lvl9pPr>
          </a:lstStyle>
          <a:p>
            <a:r>
              <a:rPr lang="en-GB" altLang="bg-BG" sz="1350">
                <a:latin typeface="Times New Roman" panose="02020603050405020304" pitchFamily="18" charset="0"/>
                <a:cs typeface="Calibri" panose="020F0502020204030204" pitchFamily="34" charset="0"/>
              </a:rPr>
              <a:t>Stage </a:t>
            </a:r>
            <a:r>
              <a:rPr lang="bg-BG" altLang="bg-BG" sz="1350">
                <a:latin typeface="Times New Roman" panose="02020603050405020304" pitchFamily="18" charset="0"/>
                <a:cs typeface="Calibri" panose="020F0502020204030204" pitchFamily="34" charset="0"/>
              </a:rPr>
              <a:t>2</a:t>
            </a:r>
            <a:r>
              <a:rPr lang="en-GB" altLang="bg-BG" sz="1350">
                <a:latin typeface="Times New Roman" panose="02020603050405020304" pitchFamily="18" charset="0"/>
                <a:cs typeface="Calibri" panose="020F0502020204030204" pitchFamily="34" charset="0"/>
              </a:rPr>
              <a:t>: Smoothed values method</a:t>
            </a:r>
            <a:r>
              <a:rPr lang="bg-BG" altLang="bg-BG" sz="1350">
                <a:latin typeface="Times New Roman" panose="02020603050405020304" pitchFamily="18" charset="0"/>
                <a:cs typeface="Calibri" panose="020F0502020204030204" pitchFamily="34" charset="0"/>
              </a:rPr>
              <a:t> </a:t>
            </a:r>
            <a:endParaRPr lang="en-GB" altLang="bg-BG" sz="1350"/>
          </a:p>
        </p:txBody>
      </p:sp>
      <p:pic>
        <p:nvPicPr>
          <p:cNvPr id="2054" name="Картина 11"/>
          <p:cNvPicPr>
            <a:picLocks noChangeAspect="1" noChangeArrowheads="1"/>
          </p:cNvPicPr>
          <p:nvPr/>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628650" y="3342085"/>
            <a:ext cx="3539729"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Текстово поле 14"/>
          <p:cNvSpPr txBox="1">
            <a:spLocks noChangeArrowheads="1"/>
          </p:cNvSpPr>
          <p:nvPr/>
        </p:nvSpPr>
        <p:spPr bwMode="auto">
          <a:xfrm>
            <a:off x="628650" y="3967162"/>
            <a:ext cx="45720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ptos" pitchFamily="34" charset="0"/>
              </a:defRPr>
            </a:lvl1pPr>
            <a:lvl2pPr marL="742950" indent="-285750">
              <a:defRPr>
                <a:solidFill>
                  <a:schemeClr val="tx1"/>
                </a:solidFill>
                <a:latin typeface="Aptos" pitchFamily="34" charset="0"/>
              </a:defRPr>
            </a:lvl2pPr>
            <a:lvl3pPr marL="1143000" indent="-228600">
              <a:defRPr>
                <a:solidFill>
                  <a:schemeClr val="tx1"/>
                </a:solidFill>
                <a:latin typeface="Aptos" pitchFamily="34" charset="0"/>
              </a:defRPr>
            </a:lvl3pPr>
            <a:lvl4pPr marL="1600200" indent="-228600">
              <a:defRPr>
                <a:solidFill>
                  <a:schemeClr val="tx1"/>
                </a:solidFill>
                <a:latin typeface="Aptos" pitchFamily="34" charset="0"/>
              </a:defRPr>
            </a:lvl4pPr>
            <a:lvl5pPr marL="2057400" indent="-228600">
              <a:defRPr>
                <a:solidFill>
                  <a:schemeClr val="tx1"/>
                </a:solidFill>
                <a:latin typeface="Aptos" pitchFamily="34" charset="0"/>
              </a:defRPr>
            </a:lvl5pPr>
            <a:lvl6pPr marL="2514600" indent="-228600" eaLnBrk="0" fontAlgn="base" hangingPunct="0">
              <a:spcBef>
                <a:spcPct val="0"/>
              </a:spcBef>
              <a:spcAft>
                <a:spcPct val="0"/>
              </a:spcAft>
              <a:defRPr>
                <a:solidFill>
                  <a:schemeClr val="tx1"/>
                </a:solidFill>
                <a:latin typeface="Aptos" pitchFamily="34" charset="0"/>
              </a:defRPr>
            </a:lvl6pPr>
            <a:lvl7pPr marL="2971800" indent="-228600" eaLnBrk="0" fontAlgn="base" hangingPunct="0">
              <a:spcBef>
                <a:spcPct val="0"/>
              </a:spcBef>
              <a:spcAft>
                <a:spcPct val="0"/>
              </a:spcAft>
              <a:defRPr>
                <a:solidFill>
                  <a:schemeClr val="tx1"/>
                </a:solidFill>
                <a:latin typeface="Aptos" pitchFamily="34" charset="0"/>
              </a:defRPr>
            </a:lvl7pPr>
            <a:lvl8pPr marL="3429000" indent="-228600" eaLnBrk="0" fontAlgn="base" hangingPunct="0">
              <a:spcBef>
                <a:spcPct val="0"/>
              </a:spcBef>
              <a:spcAft>
                <a:spcPct val="0"/>
              </a:spcAft>
              <a:defRPr>
                <a:solidFill>
                  <a:schemeClr val="tx1"/>
                </a:solidFill>
                <a:latin typeface="Aptos" pitchFamily="34" charset="0"/>
              </a:defRPr>
            </a:lvl8pPr>
            <a:lvl9pPr marL="3886200" indent="-228600" eaLnBrk="0" fontAlgn="base" hangingPunct="0">
              <a:spcBef>
                <a:spcPct val="0"/>
              </a:spcBef>
              <a:spcAft>
                <a:spcPct val="0"/>
              </a:spcAft>
              <a:defRPr>
                <a:solidFill>
                  <a:schemeClr val="tx1"/>
                </a:solidFill>
                <a:latin typeface="Aptos" pitchFamily="34" charset="0"/>
              </a:defRPr>
            </a:lvl9pPr>
          </a:lstStyle>
          <a:p>
            <a:r>
              <a:rPr lang="en-GB" altLang="bg-BG" sz="1350">
                <a:latin typeface="Times New Roman" panose="02020603050405020304" pitchFamily="18" charset="0"/>
                <a:cs typeface="Calibri" panose="020F0502020204030204" pitchFamily="34" charset="0"/>
              </a:rPr>
              <a:t>Stage 3: The model form</a:t>
            </a:r>
            <a:endParaRPr lang="en-GB" altLang="bg-BG" sz="1350"/>
          </a:p>
        </p:txBody>
      </p:sp>
      <p:pic>
        <p:nvPicPr>
          <p:cNvPr id="2056" name="Картина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6623" y="4341019"/>
            <a:ext cx="1310878" cy="20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Текстово поле 17"/>
          <p:cNvSpPr txBox="1">
            <a:spLocks noChangeArrowheads="1"/>
          </p:cNvSpPr>
          <p:nvPr/>
        </p:nvSpPr>
        <p:spPr bwMode="auto">
          <a:xfrm>
            <a:off x="679847" y="4687491"/>
            <a:ext cx="45720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ptos" pitchFamily="34" charset="0"/>
              </a:defRPr>
            </a:lvl1pPr>
            <a:lvl2pPr marL="742950" indent="-285750">
              <a:defRPr>
                <a:solidFill>
                  <a:schemeClr val="tx1"/>
                </a:solidFill>
                <a:latin typeface="Aptos" pitchFamily="34" charset="0"/>
              </a:defRPr>
            </a:lvl2pPr>
            <a:lvl3pPr marL="1143000" indent="-228600">
              <a:defRPr>
                <a:solidFill>
                  <a:schemeClr val="tx1"/>
                </a:solidFill>
                <a:latin typeface="Aptos" pitchFamily="34" charset="0"/>
              </a:defRPr>
            </a:lvl3pPr>
            <a:lvl4pPr marL="1600200" indent="-228600">
              <a:defRPr>
                <a:solidFill>
                  <a:schemeClr val="tx1"/>
                </a:solidFill>
                <a:latin typeface="Aptos" pitchFamily="34" charset="0"/>
              </a:defRPr>
            </a:lvl4pPr>
            <a:lvl5pPr marL="2057400" indent="-228600">
              <a:defRPr>
                <a:solidFill>
                  <a:schemeClr val="tx1"/>
                </a:solidFill>
                <a:latin typeface="Aptos" pitchFamily="34" charset="0"/>
              </a:defRPr>
            </a:lvl5pPr>
            <a:lvl6pPr marL="2514600" indent="-228600" eaLnBrk="0" fontAlgn="base" hangingPunct="0">
              <a:spcBef>
                <a:spcPct val="0"/>
              </a:spcBef>
              <a:spcAft>
                <a:spcPct val="0"/>
              </a:spcAft>
              <a:defRPr>
                <a:solidFill>
                  <a:schemeClr val="tx1"/>
                </a:solidFill>
                <a:latin typeface="Aptos" pitchFamily="34" charset="0"/>
              </a:defRPr>
            </a:lvl6pPr>
            <a:lvl7pPr marL="2971800" indent="-228600" eaLnBrk="0" fontAlgn="base" hangingPunct="0">
              <a:spcBef>
                <a:spcPct val="0"/>
              </a:spcBef>
              <a:spcAft>
                <a:spcPct val="0"/>
              </a:spcAft>
              <a:defRPr>
                <a:solidFill>
                  <a:schemeClr val="tx1"/>
                </a:solidFill>
                <a:latin typeface="Aptos" pitchFamily="34" charset="0"/>
              </a:defRPr>
            </a:lvl7pPr>
            <a:lvl8pPr marL="3429000" indent="-228600" eaLnBrk="0" fontAlgn="base" hangingPunct="0">
              <a:spcBef>
                <a:spcPct val="0"/>
              </a:spcBef>
              <a:spcAft>
                <a:spcPct val="0"/>
              </a:spcAft>
              <a:defRPr>
                <a:solidFill>
                  <a:schemeClr val="tx1"/>
                </a:solidFill>
                <a:latin typeface="Aptos" pitchFamily="34" charset="0"/>
              </a:defRPr>
            </a:lvl8pPr>
            <a:lvl9pPr marL="3886200" indent="-228600" eaLnBrk="0" fontAlgn="base" hangingPunct="0">
              <a:spcBef>
                <a:spcPct val="0"/>
              </a:spcBef>
              <a:spcAft>
                <a:spcPct val="0"/>
              </a:spcAft>
              <a:defRPr>
                <a:solidFill>
                  <a:schemeClr val="tx1"/>
                </a:solidFill>
                <a:latin typeface="Aptos" pitchFamily="34" charset="0"/>
              </a:defRPr>
            </a:lvl9pPr>
          </a:lstStyle>
          <a:p>
            <a:r>
              <a:rPr lang="en-GB" altLang="bg-BG" sz="1350">
                <a:latin typeface="Times New Roman" panose="02020603050405020304" pitchFamily="18" charset="0"/>
                <a:cs typeface="Calibri" panose="020F0502020204030204" pitchFamily="34" charset="0"/>
              </a:rPr>
              <a:t>Stage 4: The exponential smoothing method </a:t>
            </a:r>
            <a:endParaRPr lang="en-GB" altLang="bg-BG" sz="1350"/>
          </a:p>
        </p:txBody>
      </p:sp>
      <p:pic>
        <p:nvPicPr>
          <p:cNvPr id="2058" name="Картина 19"/>
          <p:cNvPicPr>
            <a:picLocks noChangeAspect="1" noChangeArrowheads="1"/>
          </p:cNvPicPr>
          <p:nvPr/>
        </p:nvPicPr>
        <p:blipFill>
          <a:blip r:embed="rId5">
            <a:grayscl/>
            <a:biLevel thresh="50000"/>
            <a:extLst>
              <a:ext uri="{28A0092B-C50C-407E-A947-70E740481C1C}">
                <a14:useLocalDpi xmlns:a14="http://schemas.microsoft.com/office/drawing/2010/main" val="0"/>
              </a:ext>
            </a:extLst>
          </a:blip>
          <a:srcRect/>
          <a:stretch>
            <a:fillRect/>
          </a:stretch>
        </p:blipFill>
        <p:spPr bwMode="auto">
          <a:xfrm>
            <a:off x="679847" y="5103019"/>
            <a:ext cx="6005513"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5847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лавие 1"/>
          <p:cNvSpPr>
            <a:spLocks noGrp="1" noChangeArrowheads="1"/>
          </p:cNvSpPr>
          <p:nvPr>
            <p:ph type="title"/>
          </p:nvPr>
        </p:nvSpPr>
        <p:spPr>
          <a:xfrm>
            <a:off x="2642089" y="559594"/>
            <a:ext cx="6991350" cy="571500"/>
          </a:xfrm>
        </p:spPr>
        <p:txBody>
          <a:bodyPr/>
          <a:lstStyle/>
          <a:p>
            <a:pPr eaLnBrk="1" hangingPunct="1"/>
            <a:r>
              <a:rPr lang="en-GB" altLang="bg-BG" sz="3000" dirty="0"/>
              <a:t>Trend modelling</a:t>
            </a:r>
          </a:p>
        </p:txBody>
      </p:sp>
      <p:graphicFrame>
        <p:nvGraphicFramePr>
          <p:cNvPr id="4" name="Таблица 3"/>
          <p:cNvGraphicFramePr>
            <a:graphicFrameLocks noGrp="1"/>
          </p:cNvGraphicFramePr>
          <p:nvPr/>
        </p:nvGraphicFramePr>
        <p:xfrm>
          <a:off x="2013348" y="2072879"/>
          <a:ext cx="4221955" cy="1493046"/>
        </p:xfrm>
        <a:graphic>
          <a:graphicData uri="http://schemas.openxmlformats.org/drawingml/2006/table">
            <a:tbl>
              <a:tblPr firstRow="1" firstCol="1" bandRow="1">
                <a:tableStyleId>{5C22544A-7EE6-4342-B048-85BDC9FD1C3A}</a:tableStyleId>
              </a:tblPr>
              <a:tblGrid>
                <a:gridCol w="1108772">
                  <a:extLst>
                    <a:ext uri="{9D8B030D-6E8A-4147-A177-3AD203B41FA5}">
                      <a16:colId xmlns:a16="http://schemas.microsoft.com/office/drawing/2014/main" val="20000"/>
                    </a:ext>
                  </a:extLst>
                </a:gridCol>
                <a:gridCol w="766322">
                  <a:extLst>
                    <a:ext uri="{9D8B030D-6E8A-4147-A177-3AD203B41FA5}">
                      <a16:colId xmlns:a16="http://schemas.microsoft.com/office/drawing/2014/main" val="20001"/>
                    </a:ext>
                  </a:extLst>
                </a:gridCol>
                <a:gridCol w="814217">
                  <a:extLst>
                    <a:ext uri="{9D8B030D-6E8A-4147-A177-3AD203B41FA5}">
                      <a16:colId xmlns:a16="http://schemas.microsoft.com/office/drawing/2014/main" val="20002"/>
                    </a:ext>
                  </a:extLst>
                </a:gridCol>
                <a:gridCol w="766322">
                  <a:extLst>
                    <a:ext uri="{9D8B030D-6E8A-4147-A177-3AD203B41FA5}">
                      <a16:colId xmlns:a16="http://schemas.microsoft.com/office/drawing/2014/main" val="20003"/>
                    </a:ext>
                  </a:extLst>
                </a:gridCol>
                <a:gridCol w="766322">
                  <a:extLst>
                    <a:ext uri="{9D8B030D-6E8A-4147-A177-3AD203B41FA5}">
                      <a16:colId xmlns:a16="http://schemas.microsoft.com/office/drawing/2014/main" val="20004"/>
                    </a:ext>
                  </a:extLst>
                </a:gridCol>
              </a:tblGrid>
              <a:tr h="373261">
                <a:tc>
                  <a:txBody>
                    <a:bodyPr/>
                    <a:lstStyle/>
                    <a:p>
                      <a:pPr algn="ctr">
                        <a:lnSpc>
                          <a:spcPct val="107000"/>
                        </a:lnSpc>
                        <a:spcAft>
                          <a:spcPts val="800"/>
                        </a:spcAft>
                        <a:buNone/>
                      </a:pPr>
                      <a:r>
                        <a:rPr lang="en-GB" sz="1100" dirty="0">
                          <a:effectLst/>
                        </a:rPr>
                        <a:t>Coefficients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a:txBody>
                    <a:bodyPr/>
                    <a:lstStyle/>
                    <a:p>
                      <a:pPr algn="ctr">
                        <a:lnSpc>
                          <a:spcPct val="107000"/>
                        </a:lnSpc>
                        <a:spcAft>
                          <a:spcPts val="800"/>
                        </a:spcAft>
                        <a:buNone/>
                      </a:pPr>
                      <a:r>
                        <a:rPr lang="en-GB" sz="1100">
                          <a:effectLst/>
                        </a:rPr>
                        <a:t>B</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a:txBody>
                    <a:bodyPr/>
                    <a:lstStyle/>
                    <a:p>
                      <a:pPr algn="ctr">
                        <a:lnSpc>
                          <a:spcPct val="107000"/>
                        </a:lnSpc>
                        <a:spcAft>
                          <a:spcPts val="800"/>
                        </a:spcAft>
                        <a:buNone/>
                      </a:pPr>
                      <a:r>
                        <a:rPr lang="en-GB" sz="1100">
                          <a:effectLst/>
                        </a:rPr>
                        <a:t>Std. error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a:txBody>
                    <a:bodyPr/>
                    <a:lstStyle/>
                    <a:p>
                      <a:pPr algn="ctr">
                        <a:lnSpc>
                          <a:spcPct val="107000"/>
                        </a:lnSpc>
                        <a:spcAft>
                          <a:spcPts val="800"/>
                        </a:spcAft>
                        <a:buNone/>
                      </a:pPr>
                      <a:r>
                        <a:rPr lang="en-GB" sz="1100">
                          <a:effectLst/>
                        </a:rPr>
                        <a:t>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a:txBody>
                    <a:bodyPr/>
                    <a:lstStyle/>
                    <a:p>
                      <a:pPr algn="ctr">
                        <a:lnSpc>
                          <a:spcPct val="107000"/>
                        </a:lnSpc>
                        <a:spcAft>
                          <a:spcPts val="800"/>
                        </a:spcAft>
                        <a:buNone/>
                      </a:pPr>
                      <a:r>
                        <a:rPr lang="en-GB" sz="1100">
                          <a:effectLst/>
                        </a:rPr>
                        <a:t>Sig</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extLst>
                  <a:ext uri="{0D108BD9-81ED-4DB2-BD59-A6C34878D82A}">
                    <a16:rowId xmlns:a16="http://schemas.microsoft.com/office/drawing/2014/main" val="10000"/>
                  </a:ext>
                </a:extLst>
              </a:tr>
              <a:tr h="373261">
                <a:tc>
                  <a:txBody>
                    <a:bodyPr/>
                    <a:lstStyle/>
                    <a:p>
                      <a:pPr algn="ctr">
                        <a:lnSpc>
                          <a:spcPct val="107000"/>
                        </a:lnSpc>
                        <a:spcAft>
                          <a:spcPts val="800"/>
                        </a:spcAft>
                        <a:buNone/>
                      </a:pPr>
                      <a:r>
                        <a:rPr lang="en-GB" sz="1100">
                          <a:effectLst/>
                        </a:rPr>
                        <a:t>(Constant)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a:txBody>
                    <a:bodyPr/>
                    <a:lstStyle/>
                    <a:p>
                      <a:pPr algn="r">
                        <a:lnSpc>
                          <a:spcPct val="107000"/>
                        </a:lnSpc>
                        <a:spcAft>
                          <a:spcPts val="800"/>
                        </a:spcAft>
                        <a:buNone/>
                      </a:pPr>
                      <a:r>
                        <a:rPr lang="en-GB" sz="1100">
                          <a:effectLst/>
                        </a:rPr>
                        <a:t>19,21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tc>
                  <a:txBody>
                    <a:bodyPr/>
                    <a:lstStyle/>
                    <a:p>
                      <a:pPr algn="r">
                        <a:lnSpc>
                          <a:spcPct val="107000"/>
                        </a:lnSpc>
                        <a:spcAft>
                          <a:spcPts val="800"/>
                        </a:spcAft>
                        <a:buNone/>
                      </a:pPr>
                      <a:r>
                        <a:rPr lang="en-GB" sz="1100">
                          <a:effectLst/>
                        </a:rPr>
                        <a:t>0,227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tc>
                  <a:txBody>
                    <a:bodyPr/>
                    <a:lstStyle/>
                    <a:p>
                      <a:pPr algn="r">
                        <a:lnSpc>
                          <a:spcPct val="107000"/>
                        </a:lnSpc>
                        <a:spcAft>
                          <a:spcPts val="800"/>
                        </a:spcAft>
                        <a:buNone/>
                      </a:pPr>
                      <a:r>
                        <a:rPr lang="en-GB" sz="1100">
                          <a:effectLst/>
                        </a:rPr>
                        <a:t>84,63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tc>
                  <a:txBody>
                    <a:bodyPr/>
                    <a:lstStyle/>
                    <a:p>
                      <a:pPr algn="r">
                        <a:lnSpc>
                          <a:spcPct val="107000"/>
                        </a:lnSpc>
                        <a:spcAft>
                          <a:spcPts val="800"/>
                        </a:spcAft>
                        <a:buNone/>
                      </a:pPr>
                      <a:r>
                        <a:rPr lang="en-GB" sz="1100">
                          <a:effectLst/>
                        </a:rPr>
                        <a:t>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extLst>
                  <a:ext uri="{0D108BD9-81ED-4DB2-BD59-A6C34878D82A}">
                    <a16:rowId xmlns:a16="http://schemas.microsoft.com/office/drawing/2014/main" val="10001"/>
                  </a:ext>
                </a:extLst>
              </a:tr>
              <a:tr h="186631">
                <a:tc>
                  <a:txBody>
                    <a:bodyPr/>
                    <a:lstStyle/>
                    <a:p>
                      <a:pPr algn="ctr">
                        <a:lnSpc>
                          <a:spcPct val="107000"/>
                        </a:lnSpc>
                        <a:spcAft>
                          <a:spcPts val="800"/>
                        </a:spcAft>
                        <a:buNone/>
                      </a:pPr>
                      <a:r>
                        <a:rPr lang="en-GB" sz="1100">
                          <a:effectLst/>
                        </a:rPr>
                        <a:t>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a:txBody>
                    <a:bodyPr/>
                    <a:lstStyle/>
                    <a:p>
                      <a:pPr algn="r">
                        <a:lnSpc>
                          <a:spcPct val="107000"/>
                        </a:lnSpc>
                        <a:spcAft>
                          <a:spcPts val="800"/>
                        </a:spcAft>
                        <a:buNone/>
                      </a:pPr>
                      <a:r>
                        <a:rPr lang="en-GB" sz="1100">
                          <a:effectLst/>
                        </a:rPr>
                        <a:t>0,239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tc>
                  <a:txBody>
                    <a:bodyPr/>
                    <a:lstStyle/>
                    <a:p>
                      <a:pPr algn="r">
                        <a:lnSpc>
                          <a:spcPct val="107000"/>
                        </a:lnSpc>
                        <a:spcAft>
                          <a:spcPts val="800"/>
                        </a:spcAft>
                        <a:buNone/>
                      </a:pPr>
                      <a:r>
                        <a:rPr lang="en-GB" sz="1100">
                          <a:effectLst/>
                        </a:rPr>
                        <a:t>0,004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tc>
                  <a:txBody>
                    <a:bodyPr/>
                    <a:lstStyle/>
                    <a:p>
                      <a:pPr algn="r">
                        <a:lnSpc>
                          <a:spcPct val="107000"/>
                        </a:lnSpc>
                        <a:spcAft>
                          <a:spcPts val="800"/>
                        </a:spcAft>
                        <a:buNone/>
                      </a:pPr>
                      <a:r>
                        <a:rPr lang="en-GB" sz="1100">
                          <a:effectLst/>
                        </a:rPr>
                        <a:t>66,76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tc>
                  <a:txBody>
                    <a:bodyPr/>
                    <a:lstStyle/>
                    <a:p>
                      <a:pPr algn="r">
                        <a:lnSpc>
                          <a:spcPct val="107000"/>
                        </a:lnSpc>
                        <a:spcAft>
                          <a:spcPts val="800"/>
                        </a:spcAft>
                        <a:buNone/>
                      </a:pPr>
                      <a:r>
                        <a:rPr lang="en-GB" sz="1100">
                          <a:effectLst/>
                        </a:rPr>
                        <a:t>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ctr"/>
                </a:tc>
                <a:extLst>
                  <a:ext uri="{0D108BD9-81ED-4DB2-BD59-A6C34878D82A}">
                    <a16:rowId xmlns:a16="http://schemas.microsoft.com/office/drawing/2014/main" val="10002"/>
                  </a:ext>
                </a:extLst>
              </a:tr>
              <a:tr h="186631">
                <a:tc gridSpan="4">
                  <a:txBody>
                    <a:bodyPr/>
                    <a:lstStyle/>
                    <a:p>
                      <a:pPr>
                        <a:lnSpc>
                          <a:spcPct val="107000"/>
                        </a:lnSpc>
                        <a:spcAft>
                          <a:spcPts val="800"/>
                        </a:spcAft>
                        <a:buNone/>
                      </a:pPr>
                      <a:r>
                        <a:rPr lang="en-GB" sz="1100">
                          <a:effectLst/>
                        </a:rPr>
                        <a:t>F(4376,7)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r">
                        <a:lnSpc>
                          <a:spcPct val="107000"/>
                        </a:lnSpc>
                        <a:spcAft>
                          <a:spcPts val="800"/>
                        </a:spcAft>
                        <a:buNone/>
                      </a:pPr>
                      <a:r>
                        <a:rPr lang="en-GB" sz="1100">
                          <a:effectLst/>
                        </a:rPr>
                        <a:t>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extLst>
                  <a:ext uri="{0D108BD9-81ED-4DB2-BD59-A6C34878D82A}">
                    <a16:rowId xmlns:a16="http://schemas.microsoft.com/office/drawing/2014/main" val="10003"/>
                  </a:ext>
                </a:extLst>
              </a:tr>
              <a:tr h="186631">
                <a:tc gridSpan="5">
                  <a:txBody>
                    <a:bodyPr/>
                    <a:lstStyle/>
                    <a:p>
                      <a:pPr>
                        <a:lnSpc>
                          <a:spcPct val="107000"/>
                        </a:lnSpc>
                        <a:spcAft>
                          <a:spcPts val="800"/>
                        </a:spcAft>
                        <a:buNone/>
                      </a:pPr>
                      <a:r>
                        <a:rPr lang="en-GB" sz="1100">
                          <a:effectLst/>
                        </a:rPr>
                        <a:t>R - 0,988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4"/>
                  </a:ext>
                </a:extLst>
              </a:tr>
              <a:tr h="186631">
                <a:tc gridSpan="5">
                  <a:txBody>
                    <a:bodyPr/>
                    <a:lstStyle/>
                    <a:p>
                      <a:pPr>
                        <a:lnSpc>
                          <a:spcPct val="107000"/>
                        </a:lnSpc>
                        <a:spcAft>
                          <a:spcPts val="800"/>
                        </a:spcAft>
                        <a:buNone/>
                      </a:pPr>
                      <a:r>
                        <a:rPr lang="en-GB" sz="1100" dirty="0">
                          <a:effectLst/>
                        </a:rPr>
                        <a:t>R Square - 0,976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41" marR="51441"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5"/>
                  </a:ext>
                </a:extLst>
              </a:tr>
            </a:tbl>
          </a:graphicData>
        </a:graphic>
      </p:graphicFrame>
      <p:sp>
        <p:nvSpPr>
          <p:cNvPr id="3108" name="Текстово поле 5"/>
          <p:cNvSpPr txBox="1">
            <a:spLocks noChangeArrowheads="1"/>
          </p:cNvSpPr>
          <p:nvPr/>
        </p:nvSpPr>
        <p:spPr bwMode="auto">
          <a:xfrm>
            <a:off x="723900" y="3676650"/>
            <a:ext cx="6991350" cy="2516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ptos" pitchFamily="34" charset="0"/>
              </a:defRPr>
            </a:lvl1pPr>
            <a:lvl2pPr marL="742950" indent="-285750">
              <a:defRPr>
                <a:solidFill>
                  <a:schemeClr val="tx1"/>
                </a:solidFill>
                <a:latin typeface="Aptos" pitchFamily="34" charset="0"/>
              </a:defRPr>
            </a:lvl2pPr>
            <a:lvl3pPr marL="1143000" indent="-228600">
              <a:defRPr>
                <a:solidFill>
                  <a:schemeClr val="tx1"/>
                </a:solidFill>
                <a:latin typeface="Aptos" pitchFamily="34" charset="0"/>
              </a:defRPr>
            </a:lvl3pPr>
            <a:lvl4pPr marL="1600200" indent="-228600">
              <a:defRPr>
                <a:solidFill>
                  <a:schemeClr val="tx1"/>
                </a:solidFill>
                <a:latin typeface="Aptos" pitchFamily="34" charset="0"/>
              </a:defRPr>
            </a:lvl4pPr>
            <a:lvl5pPr marL="2057400" indent="-228600">
              <a:defRPr>
                <a:solidFill>
                  <a:schemeClr val="tx1"/>
                </a:solidFill>
                <a:latin typeface="Aptos" pitchFamily="34" charset="0"/>
              </a:defRPr>
            </a:lvl5pPr>
            <a:lvl6pPr marL="2514600" indent="-228600" eaLnBrk="0" fontAlgn="base" hangingPunct="0">
              <a:spcBef>
                <a:spcPct val="0"/>
              </a:spcBef>
              <a:spcAft>
                <a:spcPct val="0"/>
              </a:spcAft>
              <a:defRPr>
                <a:solidFill>
                  <a:schemeClr val="tx1"/>
                </a:solidFill>
                <a:latin typeface="Aptos" pitchFamily="34" charset="0"/>
              </a:defRPr>
            </a:lvl6pPr>
            <a:lvl7pPr marL="2971800" indent="-228600" eaLnBrk="0" fontAlgn="base" hangingPunct="0">
              <a:spcBef>
                <a:spcPct val="0"/>
              </a:spcBef>
              <a:spcAft>
                <a:spcPct val="0"/>
              </a:spcAft>
              <a:defRPr>
                <a:solidFill>
                  <a:schemeClr val="tx1"/>
                </a:solidFill>
                <a:latin typeface="Aptos" pitchFamily="34" charset="0"/>
              </a:defRPr>
            </a:lvl7pPr>
            <a:lvl8pPr marL="3429000" indent="-228600" eaLnBrk="0" fontAlgn="base" hangingPunct="0">
              <a:spcBef>
                <a:spcPct val="0"/>
              </a:spcBef>
              <a:spcAft>
                <a:spcPct val="0"/>
              </a:spcAft>
              <a:defRPr>
                <a:solidFill>
                  <a:schemeClr val="tx1"/>
                </a:solidFill>
                <a:latin typeface="Aptos" pitchFamily="34" charset="0"/>
              </a:defRPr>
            </a:lvl8pPr>
            <a:lvl9pPr marL="3886200" indent="-228600" eaLnBrk="0" fontAlgn="base" hangingPunct="0">
              <a:spcBef>
                <a:spcPct val="0"/>
              </a:spcBef>
              <a:spcAft>
                <a:spcPct val="0"/>
              </a:spcAft>
              <a:defRPr>
                <a:solidFill>
                  <a:schemeClr val="tx1"/>
                </a:solidFill>
                <a:latin typeface="Aptos" pitchFamily="34" charset="0"/>
              </a:defRPr>
            </a:lvl9pPr>
          </a:lstStyle>
          <a:p>
            <a:pPr>
              <a:buFont typeface="Wingdings" panose="05000000000000000000" pitchFamily="2" charset="2"/>
              <a:buChar char="v"/>
            </a:pPr>
            <a:r>
              <a:rPr lang="en-GB" altLang="bg-BG" dirty="0">
                <a:latin typeface="Arial" panose="020B0604020202020204" pitchFamily="34" charset="0"/>
              </a:rPr>
              <a:t>The estimated Model parameters and their statistical significance. 97.6% of the variation in the time series can be explained by the presence of a linear trend in its dynamics. </a:t>
            </a:r>
          </a:p>
          <a:p>
            <a:pPr>
              <a:buFont typeface="Wingdings" panose="05000000000000000000" pitchFamily="2" charset="2"/>
              <a:buChar char="v"/>
            </a:pPr>
            <a:r>
              <a:rPr lang="en-GB" altLang="bg-BG" dirty="0">
                <a:latin typeface="Arial" panose="020B0604020202020204" pitchFamily="34" charset="0"/>
              </a:rPr>
              <a:t>There is reason to believe that the model is adequate F (4376.7) Sig=0.000&lt;α=0.05. </a:t>
            </a:r>
          </a:p>
          <a:p>
            <a:pPr>
              <a:buFont typeface="Wingdings" panose="05000000000000000000" pitchFamily="2" charset="2"/>
              <a:buChar char="v"/>
            </a:pPr>
            <a:r>
              <a:rPr lang="en-GB" altLang="bg-BG" dirty="0">
                <a:latin typeface="Arial" panose="020B0604020202020204" pitchFamily="34" charset="0"/>
              </a:rPr>
              <a:t>The results of the model show that there is an average growth of average number of SWIFT messages per day monthly in the amount of 0.239 million</a:t>
            </a:r>
          </a:p>
          <a:p>
            <a:pPr>
              <a:buFont typeface="Wingdings" panose="05000000000000000000" pitchFamily="2" charset="2"/>
              <a:buChar char="v"/>
            </a:pPr>
            <a:endParaRPr lang="en-GB" altLang="bg-BG" sz="1350" dirty="0"/>
          </a:p>
        </p:txBody>
      </p:sp>
    </p:spTree>
    <p:extLst>
      <p:ext uri="{BB962C8B-B14F-4D97-AF65-F5344CB8AC3E}">
        <p14:creationId xmlns:p14="http://schemas.microsoft.com/office/powerpoint/2010/main" val="2384934648"/>
      </p:ext>
    </p:extLst>
  </p:cSld>
  <p:clrMapOvr>
    <a:masterClrMapping/>
  </p:clrMapOvr>
</p:sld>
</file>

<file path=ppt/theme/theme1.xml><?xml version="1.0" encoding="utf-8"?>
<a:theme xmlns:a="http://schemas.openxmlformats.org/drawingml/2006/main" name="Фасети">
  <a:themeElements>
    <a:clrScheme name="Фасети">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Фасети">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Фасети">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Facet</Template>
  <TotalTime>239</TotalTime>
  <Words>911</Words>
  <Application>Microsoft Office PowerPoint</Application>
  <PresentationFormat>Презентация на цял екран (4:3)</PresentationFormat>
  <Paragraphs>89</Paragraphs>
  <Slides>14</Slides>
  <Notes>0</Notes>
  <HiddenSlides>0</HiddenSlides>
  <MMClips>0</MMClips>
  <ScaleCrop>false</ScaleCrop>
  <HeadingPairs>
    <vt:vector size="6" baseType="variant">
      <vt:variant>
        <vt:lpstr>Използвани шрифтове</vt:lpstr>
      </vt:variant>
      <vt:variant>
        <vt:i4>7</vt:i4>
      </vt:variant>
      <vt:variant>
        <vt:lpstr>Тема</vt:lpstr>
      </vt:variant>
      <vt:variant>
        <vt:i4>1</vt:i4>
      </vt:variant>
      <vt:variant>
        <vt:lpstr>Заглавия на слайдовете</vt:lpstr>
      </vt:variant>
      <vt:variant>
        <vt:i4>14</vt:i4>
      </vt:variant>
    </vt:vector>
  </HeadingPairs>
  <TitlesOfParts>
    <vt:vector size="22" baseType="lpstr">
      <vt:lpstr>Aptos</vt:lpstr>
      <vt:lpstr>Arial</vt:lpstr>
      <vt:lpstr>Calibri</vt:lpstr>
      <vt:lpstr>Times New Roman</vt:lpstr>
      <vt:lpstr>Trebuchet MS</vt:lpstr>
      <vt:lpstr>Wingdings</vt:lpstr>
      <vt:lpstr>Wingdings 3</vt:lpstr>
      <vt:lpstr>Фасети</vt:lpstr>
      <vt:lpstr>Decentralization in International Payments and the Evolving Role of SWIFT</vt:lpstr>
      <vt:lpstr>Introduction</vt:lpstr>
      <vt:lpstr>Key Concepts of Decentralization</vt:lpstr>
      <vt:lpstr>Literature Insights on SWIFT and Alternatives</vt:lpstr>
      <vt:lpstr>Rise of DeFi Ecosystem</vt:lpstr>
      <vt:lpstr>Digital Currencies and CBDCs</vt:lpstr>
      <vt:lpstr>Methodology</vt:lpstr>
      <vt:lpstr>Methodology of the empirical study</vt:lpstr>
      <vt:lpstr>Trend modelling</vt:lpstr>
      <vt:lpstr>Forecast for Average number of SWIFT messages per day </vt:lpstr>
      <vt:lpstr>Empirical Findings</vt:lpstr>
      <vt:lpstr>Discussion and Policy Implications</vt:lpstr>
      <vt:lpstr>Conclusion</vt:lpstr>
      <vt:lpstr>Thank you for your attention!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Decentralization in International Payments and the Evolving Role of SWIFT</dc:title>
  <dc:subject/>
  <dc:creator/>
  <cp:keywords/>
  <dc:description>generated using python-pptx</dc:description>
  <cp:lastModifiedBy>mmoraliyska</cp:lastModifiedBy>
  <cp:revision>8</cp:revision>
  <dcterms:created xsi:type="dcterms:W3CDTF">2013-01-27T09:14:16Z</dcterms:created>
  <dcterms:modified xsi:type="dcterms:W3CDTF">2025-05-26T16:45:31Z</dcterms:modified>
  <cp:category/>
</cp:coreProperties>
</file>